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6" r:id="rId4"/>
    <p:sldId id="270" r:id="rId5"/>
    <p:sldId id="282" r:id="rId6"/>
    <p:sldId id="268" r:id="rId7"/>
    <p:sldId id="281" r:id="rId8"/>
    <p:sldId id="272" r:id="rId9"/>
    <p:sldId id="271" r:id="rId10"/>
    <p:sldId id="273" r:id="rId11"/>
    <p:sldId id="274" r:id="rId12"/>
    <p:sldId id="269" r:id="rId13"/>
    <p:sldId id="283" r:id="rId14"/>
    <p:sldId id="263" r:id="rId15"/>
    <p:sldId id="264" r:id="rId16"/>
    <p:sldId id="275" r:id="rId17"/>
    <p:sldId id="266" r:id="rId18"/>
    <p:sldId id="258" r:id="rId19"/>
    <p:sldId id="276" r:id="rId20"/>
    <p:sldId id="265" r:id="rId21"/>
    <p:sldId id="277" r:id="rId22"/>
    <p:sldId id="259" r:id="rId23"/>
    <p:sldId id="260" r:id="rId24"/>
    <p:sldId id="279"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3607" autoAdjust="0"/>
  </p:normalViewPr>
  <p:slideViewPr>
    <p:cSldViewPr snapToGrid="0">
      <p:cViewPr varScale="1">
        <p:scale>
          <a:sx n="155" d="100"/>
          <a:sy n="155" d="100"/>
        </p:scale>
        <p:origin x="360" y="101"/>
      </p:cViewPr>
      <p:guideLst/>
    </p:cSldViewPr>
  </p:slideViewPr>
  <p:notesTextViewPr>
    <p:cViewPr>
      <p:scale>
        <a:sx n="3" d="2"/>
        <a:sy n="3" d="2"/>
      </p:scale>
      <p:origin x="0" y="0"/>
    </p:cViewPr>
  </p:notesText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D3B10-8CC7-49A8-8877-DC94E9435FE7}"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63829-A929-49F6-A163-631C1883813D}" type="slidenum">
              <a:rPr lang="en-US" smtClean="0"/>
              <a:t>‹#›</a:t>
            </a:fld>
            <a:endParaRPr lang="en-US"/>
          </a:p>
        </p:txBody>
      </p:sp>
    </p:spTree>
    <p:extLst>
      <p:ext uri="{BB962C8B-B14F-4D97-AF65-F5344CB8AC3E}">
        <p14:creationId xmlns:p14="http://schemas.microsoft.com/office/powerpoint/2010/main" val="243236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1</a:t>
            </a:fld>
            <a:endParaRPr lang="en-US"/>
          </a:p>
        </p:txBody>
      </p:sp>
    </p:spTree>
    <p:extLst>
      <p:ext uri="{BB962C8B-B14F-4D97-AF65-F5344CB8AC3E}">
        <p14:creationId xmlns:p14="http://schemas.microsoft.com/office/powerpoint/2010/main" val="378442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F9A39-3AFC-4B22-8BB2-6DE4E72615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52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*Broccoli is LEAST</a:t>
            </a:r>
            <a:r>
              <a:rPr lang="en-US" b="1" baseline="0" dirty="0" smtClean="0"/>
              <a:t> COLD/FROST tolerant</a:t>
            </a:r>
          </a:p>
          <a:p>
            <a:r>
              <a:rPr lang="en-US" b="1" baseline="0" dirty="0" smtClean="0"/>
              <a:t>*Mustard, Kale, and Kohlrabi are most cold tolerant and can be overwintered</a:t>
            </a:r>
          </a:p>
          <a:p>
            <a:r>
              <a:rPr lang="en-US" baseline="0" dirty="0" smtClean="0"/>
              <a:t>-Note: Most flowering crops (cauliflower, broccoli) do best as fall plantings due to a lack of ideal temperature for growth 60-65F during spring as well as less disease and insect pressure in the fall.</a:t>
            </a:r>
          </a:p>
          <a:p>
            <a:endParaRPr lang="en-US" dirty="0" smtClean="0"/>
          </a:p>
          <a:p>
            <a:r>
              <a:rPr lang="en-US" dirty="0" smtClean="0"/>
              <a:t>The </a:t>
            </a:r>
            <a:r>
              <a:rPr lang="en-US" dirty="0"/>
              <a:t>most hardy cool season crops can be planted 4 to 6 weeks </a:t>
            </a:r>
            <a:r>
              <a:rPr lang="en-US" dirty="0" smtClean="0"/>
              <a:t>after</a:t>
            </a:r>
            <a:r>
              <a:rPr lang="en-US" baseline="0" dirty="0" smtClean="0"/>
              <a:t> the first frost date</a:t>
            </a:r>
            <a:r>
              <a:rPr lang="en-US" dirty="0" smtClean="0"/>
              <a:t> </a:t>
            </a:r>
            <a:r>
              <a:rPr lang="en-US" dirty="0"/>
              <a:t>while moderately cold hardy crops should be </a:t>
            </a:r>
            <a:r>
              <a:rPr lang="en-US" dirty="0" smtClean="0"/>
              <a:t>planted no later than </a:t>
            </a:r>
            <a:r>
              <a:rPr lang="en-US" dirty="0"/>
              <a:t>2 weeks </a:t>
            </a:r>
            <a:r>
              <a:rPr lang="en-US" dirty="0" smtClean="0"/>
              <a:t>BEFORE</a:t>
            </a:r>
            <a:r>
              <a:rPr lang="en-US" baseline="0" dirty="0" smtClean="0"/>
              <a:t> </a:t>
            </a:r>
            <a:r>
              <a:rPr lang="en-US" baseline="0" dirty="0"/>
              <a:t>the </a:t>
            </a:r>
            <a:r>
              <a:rPr lang="en-US" baseline="0" dirty="0" smtClean="0"/>
              <a:t>first frost </a:t>
            </a:r>
            <a:r>
              <a:rPr lang="en-US" baseline="0" dirty="0"/>
              <a:t>date. </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D0D63-D170-4689-B848-48DA35FA90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238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Gardeners use the term </a:t>
            </a:r>
            <a:r>
              <a:rPr lang="en-US" dirty="0" err="1" smtClean="0"/>
              <a:t>cole</a:t>
            </a:r>
            <a:r>
              <a:rPr lang="en-US" dirty="0" smtClean="0"/>
              <a:t> crops to refer to several garden plants in the family </a:t>
            </a:r>
            <a:r>
              <a:rPr lang="en-US" dirty="0" err="1" smtClean="0"/>
              <a:t>Brassicaceae</a:t>
            </a:r>
            <a:endParaRPr lang="en-US" dirty="0" smtClean="0"/>
          </a:p>
          <a:p>
            <a:pPr marL="171450" indent="-171450">
              <a:buFont typeface="Arial" panose="020B0604020202020204" pitchFamily="34" charset="0"/>
              <a:buChar char="•"/>
            </a:pPr>
            <a:r>
              <a:rPr lang="en-US" dirty="0" smtClean="0"/>
              <a:t>Broccoli, Cauliflower=</a:t>
            </a:r>
            <a:r>
              <a:rPr lang="en-US" baseline="0" dirty="0" smtClean="0"/>
              <a:t> flowers</a:t>
            </a:r>
          </a:p>
          <a:p>
            <a:pPr marL="171450" indent="-171450">
              <a:buFont typeface="Arial" panose="020B0604020202020204" pitchFamily="34" charset="0"/>
              <a:buChar char="•"/>
            </a:pPr>
            <a:r>
              <a:rPr lang="en-US" baseline="0" dirty="0" smtClean="0"/>
              <a:t>Cabbage, Mustard, Collards, Kale, Turnips= Leaves</a:t>
            </a:r>
          </a:p>
          <a:p>
            <a:pPr marL="171450" indent="-171450">
              <a:buFont typeface="Arial" panose="020B0604020202020204" pitchFamily="34" charset="0"/>
              <a:buChar char="•"/>
            </a:pPr>
            <a:r>
              <a:rPr lang="en-US" baseline="0" dirty="0" err="1" smtClean="0"/>
              <a:t>Kholarabi</a:t>
            </a:r>
            <a:r>
              <a:rPr lang="en-US" baseline="0" dirty="0" smtClean="0"/>
              <a:t>- Stem</a:t>
            </a:r>
          </a:p>
          <a:p>
            <a:endParaRPr lang="en-US" baseline="0" dirty="0" smtClean="0"/>
          </a:p>
          <a:p>
            <a:r>
              <a:rPr lang="en-US" baseline="0" dirty="0" smtClean="0"/>
              <a:t>*Brussel sprouts and Cauliflower are very temperature sensitive, if exposed to variations in temperature they tend to bolt without producing their head, Fall planting is more favorable to avoid this condition.</a:t>
            </a:r>
          </a:p>
          <a:p>
            <a:endParaRPr lang="en-US" dirty="0"/>
          </a:p>
          <a:p>
            <a:r>
              <a:rPr lang="en-US" b="1" baseline="0" dirty="0" smtClean="0"/>
              <a:t>*Most Cold hardy= Kale &amp; Mustard and can overwinter in West TN</a:t>
            </a:r>
          </a:p>
          <a:p>
            <a:r>
              <a:rPr lang="en-US" b="1" baseline="0" dirty="0" smtClean="0"/>
              <a:t>*Least Cold hardy= Broccoli</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F9A39-3AFC-4B22-8BB2-6DE4E72615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2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Mustard</a:t>
            </a:r>
            <a:r>
              <a:rPr lang="en-US" baseline="0" dirty="0" smtClean="0"/>
              <a:t> Greens</a:t>
            </a:r>
          </a:p>
          <a:p>
            <a:r>
              <a:rPr lang="en-US" baseline="0" dirty="0" err="1" smtClean="0"/>
              <a:t>Redbor</a:t>
            </a:r>
            <a:r>
              <a:rPr lang="en-US" baseline="0" dirty="0" smtClean="0"/>
              <a:t> Kale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F9A39-3AFC-4B22-8BB2-6DE4E72615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55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14</a:t>
            </a:fld>
            <a:endParaRPr lang="en-US"/>
          </a:p>
        </p:txBody>
      </p:sp>
    </p:spTree>
    <p:extLst>
      <p:ext uri="{BB962C8B-B14F-4D97-AF65-F5344CB8AC3E}">
        <p14:creationId xmlns:p14="http://schemas.microsoft.com/office/powerpoint/2010/main" val="97943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Leaf</a:t>
            </a:r>
            <a:r>
              <a:rPr lang="en-US" baseline="0" dirty="0" smtClean="0"/>
              <a:t> Lettuces relatively cold hardy- work well with season extension</a:t>
            </a:r>
          </a:p>
          <a:p>
            <a:pPr marL="171450" indent="-171450">
              <a:buFont typeface="Arial" panose="020B0604020202020204" pitchFamily="34" charset="0"/>
              <a:buChar char="•"/>
            </a:pPr>
            <a:r>
              <a:rPr lang="en-US" baseline="0" dirty="0" smtClean="0"/>
              <a:t>Spinach- The most cold hardy of this group down to 10 F</a:t>
            </a:r>
          </a:p>
          <a:p>
            <a:pPr marL="171450" indent="-171450">
              <a:buFont typeface="Arial" panose="020B0604020202020204" pitchFamily="34" charset="0"/>
              <a:buChar char="•"/>
            </a:pPr>
            <a:r>
              <a:rPr lang="en-US" baseline="0" dirty="0" smtClean="0"/>
              <a:t>Arugula- Also cold hardy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F9A39-3AFC-4B22-8BB2-6DE4E72615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615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F9A39-3AFC-4B22-8BB2-6DE4E72615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4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17</a:t>
            </a:fld>
            <a:endParaRPr lang="en-US"/>
          </a:p>
        </p:txBody>
      </p:sp>
    </p:spTree>
    <p:extLst>
      <p:ext uri="{BB962C8B-B14F-4D97-AF65-F5344CB8AC3E}">
        <p14:creationId xmlns:p14="http://schemas.microsoft.com/office/powerpoint/2010/main" val="1231977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Different Families but with</a:t>
            </a:r>
            <a:r>
              <a:rPr lang="en-US" baseline="0" dirty="0" smtClean="0"/>
              <a:t> similar growing conditions</a:t>
            </a:r>
            <a:endParaRPr lang="en-US" dirty="0" smtClean="0"/>
          </a:p>
          <a:p>
            <a:pPr marL="171450" indent="-171450">
              <a:buFont typeface="Arial" panose="020B0604020202020204" pitchFamily="34" charset="0"/>
              <a:buChar char="•"/>
            </a:pPr>
            <a:r>
              <a:rPr lang="en-US" dirty="0" err="1" smtClean="0"/>
              <a:t>Brassicacea</a:t>
            </a:r>
            <a:r>
              <a:rPr lang="en-US" dirty="0" smtClean="0"/>
              <a:t>-</a:t>
            </a:r>
            <a:r>
              <a:rPr lang="en-US" baseline="0" dirty="0" smtClean="0"/>
              <a:t> Radish</a:t>
            </a:r>
          </a:p>
          <a:p>
            <a:pPr marL="171450" indent="-171450">
              <a:buFont typeface="Arial" panose="020B0604020202020204" pitchFamily="34" charset="0"/>
              <a:buChar char="•"/>
            </a:pPr>
            <a:r>
              <a:rPr lang="en-US" baseline="0" dirty="0" err="1" smtClean="0"/>
              <a:t>Apiacea</a:t>
            </a:r>
            <a:r>
              <a:rPr lang="en-US" baseline="0" dirty="0" smtClean="0"/>
              <a:t>- Carrot</a:t>
            </a:r>
          </a:p>
          <a:p>
            <a:pPr marL="171450" indent="-171450">
              <a:buFont typeface="Arial" panose="020B0604020202020204" pitchFamily="34" charset="0"/>
              <a:buChar char="•"/>
            </a:pPr>
            <a:r>
              <a:rPr lang="en-US" dirty="0" err="1" smtClean="0"/>
              <a:t>Chenopodiaceae</a:t>
            </a:r>
            <a:r>
              <a:rPr lang="en-US" baseline="0" dirty="0" smtClean="0"/>
              <a:t>- Beets</a:t>
            </a:r>
          </a:p>
          <a:p>
            <a:endParaRPr lang="en-US" baseline="0" dirty="0" smtClean="0"/>
          </a:p>
          <a:p>
            <a:r>
              <a:rPr lang="en-US" baseline="0" dirty="0" smtClean="0"/>
              <a:t>*Radish &amp; Turnip can tolerate Clayey soils</a:t>
            </a:r>
          </a:p>
          <a:p>
            <a:r>
              <a:rPr lang="en-US" baseline="0" dirty="0" smtClean="0"/>
              <a:t>*Carrots prefer loss friable soils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F9A39-3AFC-4B22-8BB2-6DE4E72615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55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19</a:t>
            </a:fld>
            <a:endParaRPr lang="en-US"/>
          </a:p>
        </p:txBody>
      </p:sp>
    </p:spTree>
    <p:extLst>
      <p:ext uri="{BB962C8B-B14F-4D97-AF65-F5344CB8AC3E}">
        <p14:creationId xmlns:p14="http://schemas.microsoft.com/office/powerpoint/2010/main" val="565047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2</a:t>
            </a:fld>
            <a:endParaRPr lang="en-US"/>
          </a:p>
        </p:txBody>
      </p:sp>
    </p:spTree>
    <p:extLst>
      <p:ext uri="{BB962C8B-B14F-4D97-AF65-F5344CB8AC3E}">
        <p14:creationId xmlns:p14="http://schemas.microsoft.com/office/powerpoint/2010/main" val="900722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48B792-8853-48A6-B1F4-BA75882123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507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Could be adapted to raised beds and low tunnel or row covers for season extension!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48B792-8853-48A6-B1F4-BA75882123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291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Cabbage &amp; Kale in my landscape in Feb. </a:t>
            </a:r>
            <a:endParaRPr lang="en-US" dirty="0"/>
          </a:p>
        </p:txBody>
      </p:sp>
      <p:sp>
        <p:nvSpPr>
          <p:cNvPr id="4" name="Slide Number Placeholder 3"/>
          <p:cNvSpPr>
            <a:spLocks noGrp="1"/>
          </p:cNvSpPr>
          <p:nvPr>
            <p:ph type="sldNum" sz="quarter" idx="10"/>
          </p:nvPr>
        </p:nvSpPr>
        <p:spPr/>
        <p:txBody>
          <a:bodyPr/>
          <a:lstStyle/>
          <a:p>
            <a:fld id="{9AF63829-A929-49F6-A163-631C1883813D}" type="slidenum">
              <a:rPr lang="en-US" smtClean="0"/>
              <a:t>22</a:t>
            </a:fld>
            <a:endParaRPr lang="en-US"/>
          </a:p>
        </p:txBody>
      </p:sp>
    </p:spTree>
    <p:extLst>
      <p:ext uri="{BB962C8B-B14F-4D97-AF65-F5344CB8AC3E}">
        <p14:creationId xmlns:p14="http://schemas.microsoft.com/office/powerpoint/2010/main" val="2929714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Cabbage Flowering in the </a:t>
            </a:r>
            <a:r>
              <a:rPr lang="en-US" smtClean="0"/>
              <a:t>landscape in early May!</a:t>
            </a:r>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23</a:t>
            </a:fld>
            <a:endParaRPr lang="en-US"/>
          </a:p>
        </p:txBody>
      </p:sp>
    </p:spTree>
    <p:extLst>
      <p:ext uri="{BB962C8B-B14F-4D97-AF65-F5344CB8AC3E}">
        <p14:creationId xmlns:p14="http://schemas.microsoft.com/office/powerpoint/2010/main" val="401270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W346-B</a:t>
            </a:r>
            <a:r>
              <a:rPr lang="en-US" baseline="0" dirty="0" smtClean="0"/>
              <a:t> </a:t>
            </a:r>
          </a:p>
          <a:p>
            <a:r>
              <a:rPr lang="en-US" dirty="0" smtClean="0"/>
              <a:t>COOL-SEASON VEGETABLES </a:t>
            </a:r>
          </a:p>
          <a:p>
            <a:pPr marL="171450" indent="-171450">
              <a:buFont typeface="Arial" panose="020B0604020202020204" pitchFamily="34" charset="0"/>
              <a:buChar char="•"/>
            </a:pPr>
            <a:r>
              <a:rPr lang="en-US" dirty="0" smtClean="0"/>
              <a:t>Can withstand temperatures below 32 F (how far below varies by crop and situation) and are generally more productive and have higher quality produce when grown during cooler spring and fall seasons. </a:t>
            </a:r>
          </a:p>
          <a:p>
            <a:pPr marL="171450" indent="-171450">
              <a:buFont typeface="Arial" panose="020B0604020202020204" pitchFamily="34" charset="0"/>
              <a:buChar char="•"/>
            </a:pPr>
            <a:r>
              <a:rPr lang="en-US" dirty="0" smtClean="0"/>
              <a:t>Because of these attributes, cool-season crops are planted in the late winter or early spring to avoid the hottest part of the summer.</a:t>
            </a:r>
          </a:p>
          <a:p>
            <a:pPr marL="171450" indent="-171450">
              <a:buFont typeface="Arial" panose="020B0604020202020204" pitchFamily="34" charset="0"/>
              <a:buChar char="•"/>
            </a:pPr>
            <a:r>
              <a:rPr lang="en-US" dirty="0" smtClean="0"/>
              <a:t>They can often be seeded again in the late summer to provide another crop during the fall season.</a:t>
            </a:r>
          </a:p>
          <a:p>
            <a:endParaRPr lang="en-US" dirty="0" smtClean="0"/>
          </a:p>
          <a:p>
            <a:r>
              <a:rPr lang="en-US" dirty="0" smtClean="0"/>
              <a:t>This </a:t>
            </a:r>
            <a:r>
              <a:rPr lang="en-US" dirty="0"/>
              <a:t>is a general guide to think about the timing of planting. Table 5 in W346 B also provides estimates. The</a:t>
            </a:r>
            <a:r>
              <a:rPr lang="en-US" baseline="0" dirty="0"/>
              <a:t> earlier dates are used in East TN and the later dates in West TN. More specifics will be provided below. </a:t>
            </a:r>
            <a:endParaRPr lang="en-US" dirty="0"/>
          </a:p>
          <a:p>
            <a:endParaRPr lang="en-US" dirty="0"/>
          </a:p>
          <a:p>
            <a:r>
              <a:rPr lang="en-US" dirty="0"/>
              <a:t>Often</a:t>
            </a:r>
            <a:r>
              <a:rPr lang="en-US" baseline="0" dirty="0"/>
              <a:t> we focus on making sure that our crops are not killed by frost, but it is also important to realize how long crops take to mature. I</a:t>
            </a:r>
            <a:r>
              <a:rPr lang="en-US" dirty="0"/>
              <a:t>f you seed that sweet</a:t>
            </a:r>
            <a:r>
              <a:rPr lang="en-US" baseline="0" dirty="0"/>
              <a:t> corn in late July or early August, you may be quite disappointed.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7597-AC4D-46A4-9E5B-D4D789C95E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44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F63829-A929-49F6-A163-631C1883813D}" type="slidenum">
              <a:rPr lang="en-US" smtClean="0"/>
              <a:t>4</a:t>
            </a:fld>
            <a:endParaRPr lang="en-US"/>
          </a:p>
        </p:txBody>
      </p:sp>
    </p:spTree>
    <p:extLst>
      <p:ext uri="{BB962C8B-B14F-4D97-AF65-F5344CB8AC3E}">
        <p14:creationId xmlns:p14="http://schemas.microsoft.com/office/powerpoint/2010/main" val="415459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First Fall Frost 90% Frost Date</a:t>
            </a:r>
          </a:p>
          <a:p>
            <a:r>
              <a:rPr lang="en-US" u="none" dirty="0" smtClean="0"/>
              <a:t>*Only</a:t>
            </a:r>
            <a:r>
              <a:rPr lang="en-US" u="none" baseline="0" dirty="0" smtClean="0"/>
              <a:t> a 10% chance that we will have temperatures lower than 32F BEFORE this date</a:t>
            </a:r>
            <a:endParaRPr lang="en-US" u="none" dirty="0" smtClean="0"/>
          </a:p>
          <a:p>
            <a:r>
              <a:rPr lang="en-US" b="1" dirty="0" smtClean="0"/>
              <a:t>Jackson Oct 9</a:t>
            </a:r>
            <a:r>
              <a:rPr lang="en-US" b="1" baseline="30000" dirty="0" smtClean="0"/>
              <a:t>th</a:t>
            </a:r>
            <a:r>
              <a:rPr lang="en-US" b="1" dirty="0" smtClean="0"/>
              <a:t> </a:t>
            </a:r>
          </a:p>
          <a:p>
            <a:r>
              <a:rPr lang="en-US" dirty="0" smtClean="0"/>
              <a:t>Memphis Oct 30</a:t>
            </a:r>
            <a:r>
              <a:rPr lang="en-US" baseline="30000" dirty="0" smtClean="0"/>
              <a:t>th</a:t>
            </a:r>
            <a:r>
              <a:rPr lang="en-US" dirty="0" smtClean="0"/>
              <a:t> </a:t>
            </a:r>
          </a:p>
          <a:p>
            <a:r>
              <a:rPr lang="en-US" dirty="0" smtClean="0"/>
              <a:t>Nashville Oct</a:t>
            </a:r>
            <a:r>
              <a:rPr lang="en-US" baseline="0" dirty="0" smtClean="0"/>
              <a:t> 10</a:t>
            </a:r>
            <a:r>
              <a:rPr lang="en-US" baseline="30000" dirty="0" smtClean="0"/>
              <a:t>th</a:t>
            </a:r>
            <a:endParaRPr lang="en-US" baseline="0" dirty="0" smtClean="0"/>
          </a:p>
          <a:p>
            <a:r>
              <a:rPr lang="en-US" baseline="0" dirty="0" smtClean="0"/>
              <a:t>Mountain City (East TN) Sept. 18th</a:t>
            </a:r>
            <a:endParaRPr lang="en-US" dirty="0" smtClean="0"/>
          </a:p>
          <a:p>
            <a:endParaRPr lang="en-US" baseline="0" dirty="0" smtClean="0"/>
          </a:p>
          <a:p>
            <a:r>
              <a:rPr lang="en-US" baseline="0" dirty="0" smtClean="0"/>
              <a:t>What </a:t>
            </a:r>
            <a:r>
              <a:rPr lang="en-US" baseline="0" dirty="0"/>
              <a:t>does this mean??  </a:t>
            </a:r>
          </a:p>
          <a:p>
            <a:r>
              <a:rPr lang="en-US" dirty="0"/>
              <a:t>90% of the time a frost will occur after the </a:t>
            </a:r>
            <a:r>
              <a:rPr lang="en-US" dirty="0" smtClean="0"/>
              <a:t>Spring </a:t>
            </a:r>
            <a:r>
              <a:rPr lang="en-US" dirty="0"/>
              <a:t>90% date</a:t>
            </a:r>
            <a:r>
              <a:rPr lang="en-US" baseline="0" dirty="0"/>
              <a:t> or 9 out of 10 years. So, this is quite a risky date. On the other hand, a frost will only occur 10% of the time or 1 out of 10 years at the spring 10% date. </a:t>
            </a:r>
          </a:p>
          <a:p>
            <a:endParaRPr lang="en-US" baseline="0" dirty="0"/>
          </a:p>
          <a:p>
            <a:r>
              <a:rPr lang="en-US" baseline="0" dirty="0"/>
              <a:t>IN the fall, 9 out of ten years, there will not be a frost before Oct. </a:t>
            </a:r>
            <a:r>
              <a:rPr lang="en-US" baseline="0" dirty="0" smtClean="0"/>
              <a:t>9 </a:t>
            </a:r>
            <a:r>
              <a:rPr lang="en-US" baseline="0" dirty="0"/>
              <a:t>(10% date). However, in 9 out of 10 years, there will be a frost before the 90% date.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7597-AC4D-46A4-9E5B-D4D789C95E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4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6</a:t>
            </a:fld>
            <a:endParaRPr lang="en-US"/>
          </a:p>
        </p:txBody>
      </p:sp>
    </p:spTree>
    <p:extLst>
      <p:ext uri="{BB962C8B-B14F-4D97-AF65-F5344CB8AC3E}">
        <p14:creationId xmlns:p14="http://schemas.microsoft.com/office/powerpoint/2010/main" val="2629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 Codes</a:t>
            </a:r>
          </a:p>
          <a:p>
            <a:r>
              <a:rPr lang="en-US" dirty="0" smtClean="0"/>
              <a:t>Green= ALL</a:t>
            </a:r>
          </a:p>
          <a:p>
            <a:r>
              <a:rPr lang="en-US" dirty="0" smtClean="0"/>
              <a:t>Yellow= East</a:t>
            </a:r>
          </a:p>
          <a:p>
            <a:r>
              <a:rPr lang="en-US" dirty="0" smtClean="0"/>
              <a:t>Blue= Middle</a:t>
            </a:r>
          </a:p>
          <a:p>
            <a:r>
              <a:rPr lang="en-US" b="1" dirty="0" smtClean="0"/>
              <a:t>Red= West</a:t>
            </a:r>
            <a:endParaRPr lang="en-US" b="1" dirty="0"/>
          </a:p>
        </p:txBody>
      </p:sp>
      <p:sp>
        <p:nvSpPr>
          <p:cNvPr id="4" name="Slide Number Placeholder 3"/>
          <p:cNvSpPr>
            <a:spLocks noGrp="1"/>
          </p:cNvSpPr>
          <p:nvPr>
            <p:ph type="sldNum" sz="quarter" idx="10"/>
          </p:nvPr>
        </p:nvSpPr>
        <p:spPr/>
        <p:txBody>
          <a:bodyPr/>
          <a:lstStyle/>
          <a:p>
            <a:fld id="{9AF63829-A929-49F6-A163-631C1883813D}" type="slidenum">
              <a:rPr lang="en-US" smtClean="0"/>
              <a:t>7</a:t>
            </a:fld>
            <a:endParaRPr lang="en-US"/>
          </a:p>
        </p:txBody>
      </p:sp>
    </p:spTree>
    <p:extLst>
      <p:ext uri="{BB962C8B-B14F-4D97-AF65-F5344CB8AC3E}">
        <p14:creationId xmlns:p14="http://schemas.microsoft.com/office/powerpoint/2010/main" val="209716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8</a:t>
            </a:fld>
            <a:endParaRPr lang="en-US"/>
          </a:p>
        </p:txBody>
      </p:sp>
    </p:spTree>
    <p:extLst>
      <p:ext uri="{BB962C8B-B14F-4D97-AF65-F5344CB8AC3E}">
        <p14:creationId xmlns:p14="http://schemas.microsoft.com/office/powerpoint/2010/main" val="82346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63829-A929-49F6-A163-631C1883813D}" type="slidenum">
              <a:rPr lang="en-US" smtClean="0"/>
              <a:t>9</a:t>
            </a:fld>
            <a:endParaRPr lang="en-US"/>
          </a:p>
        </p:txBody>
      </p:sp>
    </p:spTree>
    <p:extLst>
      <p:ext uri="{BB962C8B-B14F-4D97-AF65-F5344CB8AC3E}">
        <p14:creationId xmlns:p14="http://schemas.microsoft.com/office/powerpoint/2010/main" val="285561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8D797C-17A3-440D-9B52-81713C59B1E8}"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155434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8D797C-17A3-440D-9B52-81713C59B1E8}"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412371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8D797C-17A3-440D-9B52-81713C59B1E8}"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324790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356781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275206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315728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2161987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328184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1896561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8460737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155218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8D797C-17A3-440D-9B52-81713C59B1E8}"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1591345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2920377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3276066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795CC19-4F94-8446-A3CA-1622868A6C4F}"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E00A8442-B393-D447-9F08-977FEA9F4BB3}" type="slidenum">
              <a:rPr lang="en-US" smtClean="0"/>
              <a:t>‹#›</a:t>
            </a:fld>
            <a:endParaRPr lang="en-US"/>
          </a:p>
        </p:txBody>
      </p:sp>
    </p:spTree>
    <p:extLst>
      <p:ext uri="{BB962C8B-B14F-4D97-AF65-F5344CB8AC3E}">
        <p14:creationId xmlns:p14="http://schemas.microsoft.com/office/powerpoint/2010/main" val="2623690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4699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44191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22606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3001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2400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2350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6992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8D797C-17A3-440D-9B52-81713C59B1E8}" type="datetimeFigureOut">
              <a:rPr lang="en-US" smtClean="0"/>
              <a:t>8/19/2021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112140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8368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8160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48248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795CC19-4F94-8446-A3CA-1622868A6C4F}" type="datetimeFigureOut">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8/19/2021</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0A8442-B393-D447-9F08-977FEA9F4BB3}"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3546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8D797C-17A3-440D-9B52-81713C59B1E8}"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173905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8D797C-17A3-440D-9B52-81713C59B1E8}" type="datetimeFigureOut">
              <a:rPr lang="en-US" smtClean="0"/>
              <a:t>8/19/2021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304228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D797C-17A3-440D-9B52-81713C59B1E8}" type="datetimeFigureOut">
              <a:rPr lang="en-US" smtClean="0"/>
              <a:t>8/19/2021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3389446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D797C-17A3-440D-9B52-81713C59B1E8}" type="datetimeFigureOut">
              <a:rPr lang="en-US" smtClean="0"/>
              <a:t>8/19/2021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343550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8D797C-17A3-440D-9B52-81713C59B1E8}"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3390224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8D797C-17A3-440D-9B52-81713C59B1E8}" type="datetimeFigureOut">
              <a:rPr lang="en-US" smtClean="0"/>
              <a:t>8/19/2021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6D3F1-F0E1-4D2A-B586-1D0682C9B96A}" type="slidenum">
              <a:rPr lang="en-US" smtClean="0"/>
              <a:t>‹#›</a:t>
            </a:fld>
            <a:endParaRPr lang="en-US"/>
          </a:p>
        </p:txBody>
      </p:sp>
    </p:spTree>
    <p:extLst>
      <p:ext uri="{BB962C8B-B14F-4D97-AF65-F5344CB8AC3E}">
        <p14:creationId xmlns:p14="http://schemas.microsoft.com/office/powerpoint/2010/main" val="4221456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D797C-17A3-440D-9B52-81713C59B1E8}" type="datetimeFigureOut">
              <a:rPr lang="en-US" smtClean="0"/>
              <a:t>8/19/2021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6D3F1-F0E1-4D2A-B586-1D0682C9B96A}" type="slidenum">
              <a:rPr lang="en-US" smtClean="0"/>
              <a:t>‹#›</a:t>
            </a:fld>
            <a:endParaRPr lang="en-US"/>
          </a:p>
        </p:txBody>
      </p:sp>
    </p:spTree>
    <p:extLst>
      <p:ext uri="{BB962C8B-B14F-4D97-AF65-F5344CB8AC3E}">
        <p14:creationId xmlns:p14="http://schemas.microsoft.com/office/powerpoint/2010/main" val="1535586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marL="0" indent="0" algn="ctr">
              <a:defRPr sz="1200">
                <a:solidFill>
                  <a:schemeClr val="tx1">
                    <a:tint val="75000"/>
                  </a:schemeClr>
                </a:solidFill>
              </a:defRPr>
            </a:lvl1pPr>
          </a:lstStyle>
          <a:p>
            <a:endParaRPr lang="en-US" dirty="0"/>
          </a:p>
        </p:txBody>
      </p:sp>
      <p:sp>
        <p:nvSpPr>
          <p:cNvPr id="9" name="TextBox 8"/>
          <p:cNvSpPr txBox="1"/>
          <p:nvPr/>
        </p:nvSpPr>
        <p:spPr>
          <a:xfrm>
            <a:off x="-1320036" y="3970289"/>
            <a:ext cx="184731" cy="369332"/>
          </a:xfrm>
          <a:prstGeom prst="rect">
            <a:avLst/>
          </a:prstGeom>
          <a:noFill/>
        </p:spPr>
        <p:txBody>
          <a:bodyPr wrap="none" rtlCol="0">
            <a:spAutoFit/>
          </a:bodyPr>
          <a:lstStyle/>
          <a:p>
            <a:endParaRPr lang="en-US" sz="1800" dirty="0"/>
          </a:p>
        </p:txBody>
      </p:sp>
      <p:sp>
        <p:nvSpPr>
          <p:cNvPr id="10" name="TextBox 9"/>
          <p:cNvSpPr txBox="1"/>
          <p:nvPr/>
        </p:nvSpPr>
        <p:spPr>
          <a:xfrm>
            <a:off x="-906692" y="1180086"/>
            <a:ext cx="184731" cy="369332"/>
          </a:xfrm>
          <a:prstGeom prst="rect">
            <a:avLst/>
          </a:prstGeom>
          <a:noFill/>
        </p:spPr>
        <p:txBody>
          <a:bodyPr wrap="none" rtlCol="0">
            <a:spAutoFit/>
          </a:bodyPr>
          <a:lstStyle/>
          <a:p>
            <a:endParaRPr lang="en-US" sz="1800" dirty="0"/>
          </a:p>
        </p:txBody>
      </p:sp>
      <p:pic>
        <p:nvPicPr>
          <p:cNvPr id="4" name="Picture 3" descr="Extension logo bar landscape.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948680"/>
            <a:ext cx="12192000" cy="914400"/>
          </a:xfrm>
          <a:prstGeom prst="rect">
            <a:avLst/>
          </a:prstGeom>
        </p:spPr>
      </p:pic>
    </p:spTree>
    <p:extLst>
      <p:ext uri="{BB962C8B-B14F-4D97-AF65-F5344CB8AC3E}">
        <p14:creationId xmlns:p14="http://schemas.microsoft.com/office/powerpoint/2010/main" val="1935504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marL="0" indent="0"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TextBox 8"/>
          <p:cNvSpPr txBox="1"/>
          <p:nvPr/>
        </p:nvSpPr>
        <p:spPr>
          <a:xfrm>
            <a:off x="-1320036" y="3970289"/>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Box 9"/>
          <p:cNvSpPr txBox="1"/>
          <p:nvPr/>
        </p:nvSpPr>
        <p:spPr>
          <a:xfrm>
            <a:off x="-906692" y="118008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6" name="Picture 15" descr="UTExtensionsPPstrip.ai"/>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722302"/>
            <a:ext cx="12205333" cy="1155700"/>
          </a:xfrm>
          <a:prstGeom prst="rect">
            <a:avLst/>
          </a:prstGeom>
        </p:spPr>
      </p:pic>
    </p:spTree>
    <p:extLst>
      <p:ext uri="{BB962C8B-B14F-4D97-AF65-F5344CB8AC3E}">
        <p14:creationId xmlns:p14="http://schemas.microsoft.com/office/powerpoint/2010/main" val="3523869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6.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s://ag.tennessee.edu/climate/Documents/Freeze_Dates_NCDC.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2779" y="1122363"/>
            <a:ext cx="9658027" cy="4633993"/>
          </a:xfrm>
          <a:prstGeom prst="rect">
            <a:avLst/>
          </a:prstGeom>
          <a:blipFill dpi="0" rotWithShape="1">
            <a:blip r:embed="rId5"/>
            <a:srcRect/>
            <a:stretch>
              <a:fillRect/>
            </a:stretch>
          </a:blipFill>
        </p:spPr>
        <p:txBody>
          <a:bodyPr wrap="square" rtlCol="0">
            <a:spAutoFit/>
          </a:bodyPr>
          <a:lstStyle/>
          <a:p>
            <a:endParaRPr lang="en-US"/>
          </a:p>
        </p:txBody>
      </p:sp>
      <p:sp>
        <p:nvSpPr>
          <p:cNvPr id="2" name="Title 1"/>
          <p:cNvSpPr>
            <a:spLocks noGrp="1"/>
          </p:cNvSpPr>
          <p:nvPr>
            <p:ph type="ctrTitle"/>
          </p:nvPr>
        </p:nvSpPr>
        <p:spPr>
          <a:xfrm>
            <a:off x="1509792" y="2402236"/>
            <a:ext cx="9144000" cy="1929540"/>
          </a:xfrm>
          <a:solidFill>
            <a:schemeClr val="bg1">
              <a:alpha val="64000"/>
            </a:schemeClr>
          </a:solidFill>
        </p:spPr>
        <p:txBody>
          <a:bodyPr>
            <a:normAutofit/>
          </a:bodyPr>
          <a:lstStyle/>
          <a:p>
            <a:r>
              <a:rPr lang="en-US" dirty="0" smtClean="0"/>
              <a:t>Fall Gardening in the South</a:t>
            </a:r>
            <a:br>
              <a:rPr lang="en-US" dirty="0" smtClean="0"/>
            </a:br>
            <a:r>
              <a:rPr lang="en-US" sz="2200" dirty="0" smtClean="0"/>
              <a:t>Celeste Scott</a:t>
            </a:r>
            <a:br>
              <a:rPr lang="en-US" sz="2200" dirty="0" smtClean="0"/>
            </a:br>
            <a:r>
              <a:rPr lang="en-US" sz="2200" dirty="0" smtClean="0"/>
              <a:t>UT Extension Agent</a:t>
            </a:r>
            <a:br>
              <a:rPr lang="en-US" sz="2200" dirty="0" smtClean="0"/>
            </a:br>
            <a:r>
              <a:rPr lang="en-US" sz="2200" dirty="0" smtClean="0"/>
              <a:t>2021</a:t>
            </a:r>
            <a:endParaRPr lang="en-US" sz="2200" dirty="0"/>
          </a:p>
        </p:txBody>
      </p:sp>
      <p:sp>
        <p:nvSpPr>
          <p:cNvPr id="6" name="TextBox 5"/>
          <p:cNvSpPr txBox="1"/>
          <p:nvPr/>
        </p:nvSpPr>
        <p:spPr>
          <a:xfrm>
            <a:off x="689675" y="550190"/>
            <a:ext cx="10748074" cy="5788617"/>
          </a:xfrm>
          <a:prstGeom prst="rect">
            <a:avLst/>
          </a:prstGeom>
          <a:noFill/>
          <a:ln w="53975">
            <a:solidFill>
              <a:srgbClr val="7030A0"/>
            </a:solidFill>
          </a:ln>
        </p:spPr>
        <p:txBody>
          <a:bodyPr wrap="square" rtlCol="0">
            <a:spAutoFit/>
          </a:bodyPr>
          <a:lstStyle/>
          <a:p>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48701"/>
      </p:ext>
    </p:extLst>
  </p:cSld>
  <p:clrMapOvr>
    <a:masterClrMapping/>
  </p:clrMapOvr>
  <mc:AlternateContent xmlns:mc="http://schemas.openxmlformats.org/markup-compatibility/2006" xmlns:p14="http://schemas.microsoft.com/office/powerpoint/2010/main">
    <mc:Choice Requires="p14">
      <p:transition spd="slow" p14:dur="2000" advTm="92837"/>
    </mc:Choice>
    <mc:Fallback xmlns="">
      <p:transition spd="slow" advTm="9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3B30DCA-596E-4F2C-8964-2B3EB0B17CEE" descr="A3B30DCA-596E-4F2C-8964-2B3EB0B17C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81642" y="860574"/>
            <a:ext cx="5528264" cy="41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26152BB1-C524-4F84-9424-1B603644F22C" descr="26152BB1-C524-4F84-9424-1B603644F22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802354" y="860574"/>
            <a:ext cx="5528265" cy="41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6312601"/>
      </p:ext>
    </p:extLst>
  </p:cSld>
  <p:clrMapOvr>
    <a:masterClrMapping/>
  </p:clrMapOvr>
  <mc:AlternateContent xmlns:mc="http://schemas.openxmlformats.org/markup-compatibility/2006" xmlns:p14="http://schemas.microsoft.com/office/powerpoint/2010/main">
    <mc:Choice Requires="p14">
      <p:transition spd="slow" p14:dur="2000" advTm="37101"/>
    </mc:Choice>
    <mc:Fallback xmlns="">
      <p:transition spd="slow" advTm="3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42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12555"/>
            <a:ext cx="8229600" cy="1143000"/>
          </a:xfrm>
        </p:spPr>
        <p:txBody>
          <a:bodyPr>
            <a:normAutofit/>
          </a:bodyPr>
          <a:lstStyle/>
          <a:p>
            <a:pPr algn="ctr"/>
            <a:r>
              <a:rPr lang="en-US" sz="4000" b="1" dirty="0"/>
              <a:t>Cool </a:t>
            </a:r>
            <a:r>
              <a:rPr lang="en-US" sz="4000" b="1" dirty="0" smtClean="0"/>
              <a:t>Season Crop Hardiness</a:t>
            </a:r>
            <a:endParaRPr lang="en-US" sz="4000" b="1" dirty="0">
              <a:solidFill>
                <a:srgbClr val="000000"/>
              </a:solidFill>
              <a:latin typeface="Arial"/>
              <a:cs typeface="Arial"/>
            </a:endParaRPr>
          </a:p>
        </p:txBody>
      </p:sp>
      <p:sp>
        <p:nvSpPr>
          <p:cNvPr id="4" name="Text Placeholder 3"/>
          <p:cNvSpPr>
            <a:spLocks noGrp="1"/>
          </p:cNvSpPr>
          <p:nvPr>
            <p:ph type="body" idx="1"/>
          </p:nvPr>
        </p:nvSpPr>
        <p:spPr>
          <a:xfrm>
            <a:off x="1372880" y="1293829"/>
            <a:ext cx="4040188" cy="639762"/>
          </a:xfrm>
        </p:spPr>
        <p:txBody>
          <a:bodyPr>
            <a:noAutofit/>
          </a:bodyPr>
          <a:lstStyle/>
          <a:p>
            <a:pPr algn="ctr"/>
            <a:r>
              <a:rPr lang="en-US" sz="3200" dirty="0" smtClean="0"/>
              <a:t>Hardy 4-6wk </a:t>
            </a:r>
            <a:endParaRPr lang="en-US" sz="3200" dirty="0"/>
          </a:p>
        </p:txBody>
      </p:sp>
      <p:sp>
        <p:nvSpPr>
          <p:cNvPr id="5" name="Content Placeholder 4"/>
          <p:cNvSpPr>
            <a:spLocks noGrp="1"/>
          </p:cNvSpPr>
          <p:nvPr>
            <p:ph sz="half" idx="2"/>
          </p:nvPr>
        </p:nvSpPr>
        <p:spPr>
          <a:xfrm>
            <a:off x="1981200" y="1971866"/>
            <a:ext cx="4040188" cy="4719079"/>
          </a:xfrm>
        </p:spPr>
        <p:txBody>
          <a:bodyPr vert="horz" lIns="91440" tIns="45720" rIns="91440" bIns="45720" rtlCol="0" anchor="t">
            <a:noAutofit/>
          </a:bodyPr>
          <a:lstStyle/>
          <a:p>
            <a:r>
              <a:rPr lang="en-US" sz="2800" dirty="0"/>
              <a:t>Lettuce</a:t>
            </a:r>
          </a:p>
          <a:p>
            <a:r>
              <a:rPr lang="en-US" sz="2800" dirty="0"/>
              <a:t>Spinach</a:t>
            </a:r>
          </a:p>
          <a:p>
            <a:r>
              <a:rPr lang="en-US" sz="2800" dirty="0"/>
              <a:t>Cabbage</a:t>
            </a:r>
          </a:p>
          <a:p>
            <a:r>
              <a:rPr lang="en-US" sz="2800" dirty="0" smtClean="0"/>
              <a:t>Mustard*</a:t>
            </a:r>
            <a:endParaRPr lang="en-US" sz="2800" dirty="0"/>
          </a:p>
          <a:p>
            <a:r>
              <a:rPr lang="en-US" sz="2800" dirty="0" smtClean="0"/>
              <a:t>Kale*</a:t>
            </a:r>
            <a:endParaRPr lang="en-US" sz="2800" dirty="0"/>
          </a:p>
          <a:p>
            <a:r>
              <a:rPr lang="en-US" sz="2800" dirty="0"/>
              <a:t>Peas, snap</a:t>
            </a:r>
          </a:p>
          <a:p>
            <a:r>
              <a:rPr lang="en-US" sz="2800" dirty="0" smtClean="0"/>
              <a:t>Radish, Carrot</a:t>
            </a:r>
            <a:endParaRPr lang="en-US" sz="2800" dirty="0"/>
          </a:p>
          <a:p>
            <a:r>
              <a:rPr lang="en-US" sz="2800" dirty="0" smtClean="0"/>
              <a:t>Onions</a:t>
            </a:r>
          </a:p>
          <a:p>
            <a:r>
              <a:rPr lang="en-US" sz="2800" dirty="0" smtClean="0"/>
              <a:t>Kohlrabi*</a:t>
            </a:r>
            <a:endParaRPr lang="en-US" sz="2800" dirty="0"/>
          </a:p>
          <a:p>
            <a:endParaRPr lang="en-US" dirty="0"/>
          </a:p>
        </p:txBody>
      </p:sp>
      <p:sp>
        <p:nvSpPr>
          <p:cNvPr id="10" name="Text Placeholder 9"/>
          <p:cNvSpPr>
            <a:spLocks noGrp="1"/>
          </p:cNvSpPr>
          <p:nvPr>
            <p:ph type="body" sz="quarter" idx="3"/>
          </p:nvPr>
        </p:nvSpPr>
        <p:spPr>
          <a:xfrm>
            <a:off x="5987886" y="1449180"/>
            <a:ext cx="5064045" cy="566090"/>
          </a:xfrm>
        </p:spPr>
        <p:txBody>
          <a:bodyPr>
            <a:noAutofit/>
          </a:bodyPr>
          <a:lstStyle/>
          <a:p>
            <a:pPr algn="ctr"/>
            <a:r>
              <a:rPr lang="en-US" sz="3200" dirty="0">
                <a:solidFill>
                  <a:prstClr val="black"/>
                </a:solidFill>
              </a:rPr>
              <a:t>Moderately H</a:t>
            </a:r>
            <a:r>
              <a:rPr lang="en-US" sz="3200" dirty="0" smtClean="0">
                <a:solidFill>
                  <a:prstClr val="black"/>
                </a:solidFill>
              </a:rPr>
              <a:t>ardy 2 </a:t>
            </a:r>
            <a:r>
              <a:rPr lang="en-US" sz="3200" dirty="0" err="1" smtClean="0">
                <a:solidFill>
                  <a:prstClr val="black"/>
                </a:solidFill>
              </a:rPr>
              <a:t>wk</a:t>
            </a:r>
            <a:r>
              <a:rPr lang="en-US" sz="3200" dirty="0" smtClean="0">
                <a:solidFill>
                  <a:prstClr val="black"/>
                </a:solidFill>
              </a:rPr>
              <a:t> </a:t>
            </a:r>
            <a:endParaRPr lang="en-US" sz="3200" dirty="0"/>
          </a:p>
        </p:txBody>
      </p:sp>
      <p:sp>
        <p:nvSpPr>
          <p:cNvPr id="11" name="Content Placeholder 10"/>
          <p:cNvSpPr>
            <a:spLocks noGrp="1"/>
          </p:cNvSpPr>
          <p:nvPr>
            <p:ph sz="quarter" idx="4"/>
          </p:nvPr>
        </p:nvSpPr>
        <p:spPr/>
        <p:txBody>
          <a:bodyPr vert="horz" lIns="91440" tIns="45720" rIns="91440" bIns="45720" rtlCol="0" anchor="t">
            <a:normAutofit/>
          </a:bodyPr>
          <a:lstStyle/>
          <a:p>
            <a:r>
              <a:rPr lang="en-US" sz="2800" dirty="0">
                <a:solidFill>
                  <a:prstClr val="black"/>
                </a:solidFill>
              </a:rPr>
              <a:t>Beets</a:t>
            </a:r>
          </a:p>
          <a:p>
            <a:r>
              <a:rPr lang="en-US" sz="2800" dirty="0" smtClean="0">
                <a:solidFill>
                  <a:prstClr val="black"/>
                </a:solidFill>
              </a:rPr>
              <a:t>Broccoli*</a:t>
            </a:r>
            <a:endParaRPr lang="en-US" sz="2800" dirty="0">
              <a:solidFill>
                <a:prstClr val="black"/>
              </a:solidFill>
            </a:endParaRPr>
          </a:p>
          <a:p>
            <a:r>
              <a:rPr lang="en-US" sz="2800" dirty="0">
                <a:solidFill>
                  <a:prstClr val="black"/>
                </a:solidFill>
              </a:rPr>
              <a:t>Cauliflower</a:t>
            </a:r>
          </a:p>
          <a:p>
            <a:r>
              <a:rPr lang="en-US" sz="2800" dirty="0">
                <a:solidFill>
                  <a:prstClr val="black"/>
                </a:solidFill>
              </a:rPr>
              <a:t>Potatoes (Irish)</a:t>
            </a:r>
          </a:p>
          <a:p>
            <a:r>
              <a:rPr lang="en-US" sz="2800" dirty="0">
                <a:solidFill>
                  <a:prstClr val="black"/>
                </a:solidFill>
              </a:rPr>
              <a:t>Swiss chard</a:t>
            </a:r>
          </a:p>
          <a:p>
            <a:r>
              <a:rPr lang="en-US" sz="2800" dirty="0">
                <a:solidFill>
                  <a:prstClr val="black"/>
                </a:solidFill>
              </a:rPr>
              <a:t>Turnips</a:t>
            </a:r>
          </a:p>
          <a:p>
            <a:endParaRPr lang="en-US" dirty="0"/>
          </a:p>
        </p:txBody>
      </p:sp>
      <p:sp>
        <p:nvSpPr>
          <p:cNvPr id="8" name="Text Placeholder 3"/>
          <p:cNvSpPr txBox="1">
            <a:spLocks/>
          </p:cNvSpPr>
          <p:nvPr/>
        </p:nvSpPr>
        <p:spPr>
          <a:xfrm>
            <a:off x="3672373" y="1971867"/>
            <a:ext cx="2645228" cy="942788"/>
          </a:xfrm>
          <a:prstGeom prst="rect">
            <a:avLst/>
          </a:prstGeom>
        </p:spPr>
        <p:txBody>
          <a:bodyPr vert="horz" lIns="51435" tIns="25718" rIns="51435" bIns="25718"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9" name="Content Placeholder 4"/>
          <p:cNvSpPr txBox="1">
            <a:spLocks/>
          </p:cNvSpPr>
          <p:nvPr/>
        </p:nvSpPr>
        <p:spPr>
          <a:xfrm>
            <a:off x="3770346" y="2914656"/>
            <a:ext cx="1908616" cy="2561252"/>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575" b="0" i="0" u="none" strike="noStrike" kern="1200" cap="none" spc="0" normalizeH="0" baseline="0" noProof="0">
              <a:ln>
                <a:noFill/>
              </a:ln>
              <a:solidFill>
                <a:prstClr val="black"/>
              </a:solidFill>
              <a:effectLst/>
              <a:uLnTx/>
              <a:uFillTx/>
              <a:latin typeface="Arial"/>
              <a:ea typeface="+mn-ea"/>
              <a:cs typeface="+mn-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4573830"/>
      </p:ext>
    </p:extLst>
  </p:cSld>
  <p:clrMapOvr>
    <a:masterClrMapping/>
  </p:clrMapOvr>
  <mc:AlternateContent xmlns:mc="http://schemas.openxmlformats.org/markup-compatibility/2006" xmlns:p14="http://schemas.microsoft.com/office/powerpoint/2010/main">
    <mc:Choice Requires="p14">
      <p:transition spd="slow" p14:dur="2000" advTm="137860"/>
    </mc:Choice>
    <mc:Fallback xmlns="">
      <p:transition spd="slow" advTm="13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794090"/>
          </a:xfrm>
        </p:spPr>
        <p:txBody>
          <a:bodyPr>
            <a:normAutofit fontScale="90000"/>
          </a:bodyPr>
          <a:lstStyle/>
          <a:p>
            <a:r>
              <a:rPr lang="en-US" dirty="0" smtClean="0"/>
              <a:t>Cole Crops for the TN Vegetable Garden</a:t>
            </a:r>
            <a:br>
              <a:rPr lang="en-US" dirty="0" smtClean="0"/>
            </a:br>
            <a:r>
              <a:rPr lang="en-US" dirty="0" smtClean="0"/>
              <a:t>D59</a:t>
            </a:r>
            <a:br>
              <a:rPr lang="en-US" dirty="0" smtClean="0"/>
            </a:br>
            <a:r>
              <a:rPr lang="en-US" sz="3300" dirty="0" smtClean="0"/>
              <a:t>Stems- Kohlrabi         </a:t>
            </a:r>
            <a:br>
              <a:rPr lang="en-US" sz="3300" dirty="0" smtClean="0"/>
            </a:br>
            <a:r>
              <a:rPr lang="en-US" sz="3300" dirty="0" smtClean="0"/>
              <a:t>Immature Flower Head- Broccoli/Cauliflower</a:t>
            </a:r>
            <a:endParaRPr lang="en-US" sz="3300" dirty="0"/>
          </a:p>
        </p:txBody>
      </p:sp>
      <p:pic>
        <p:nvPicPr>
          <p:cNvPr id="3076" name="Picture 4" descr="218,679 Broccoli Plant Stock Photos, Pictures &amp;amp; Royalty-Free Images - i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301" y="2430933"/>
            <a:ext cx="4978699" cy="33028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8,575 Kohlrabi Stock Photos, Pictures &amp;amp; Royalty-Free Images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00" y="2430933"/>
            <a:ext cx="4954292" cy="330286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4703403"/>
      </p:ext>
    </p:extLst>
  </p:cSld>
  <p:clrMapOvr>
    <a:masterClrMapping/>
  </p:clrMapOvr>
  <mc:AlternateContent xmlns:mc="http://schemas.openxmlformats.org/markup-compatibility/2006" xmlns:p14="http://schemas.microsoft.com/office/powerpoint/2010/main">
    <mc:Choice Requires="p14">
      <p:transition spd="slow" p14:dur="2000" advTm="108555"/>
    </mc:Choice>
    <mc:Fallback xmlns="">
      <p:transition spd="slow" advTm="10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Cole Crops for the TN Vegetable Garden</a:t>
            </a:r>
            <a:br>
              <a:rPr lang="en-US" dirty="0"/>
            </a:br>
            <a:r>
              <a:rPr lang="en-US" dirty="0"/>
              <a:t>D59</a:t>
            </a:r>
            <a:br>
              <a:rPr lang="en-US" dirty="0"/>
            </a:br>
            <a:r>
              <a:rPr lang="en-US" dirty="0"/>
              <a:t>Greens- </a:t>
            </a:r>
            <a:r>
              <a:rPr lang="en-US" dirty="0" err="1" smtClean="0"/>
              <a:t>Mustard,Turnip</a:t>
            </a:r>
            <a:r>
              <a:rPr lang="en-US" dirty="0" smtClean="0"/>
              <a:t>, Kale</a:t>
            </a:r>
            <a:endParaRPr lang="en-US" dirty="0"/>
          </a:p>
        </p:txBody>
      </p:sp>
      <p:pic>
        <p:nvPicPr>
          <p:cNvPr id="5" name="Picture 10" descr="Image result for mustard &amp; Turnip greens in 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21" y="2285367"/>
            <a:ext cx="5471379" cy="3649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Image result for redbor kale"/>
          <p:cNvPicPr>
            <a:picLocks noChangeAspect="1" noChangeArrowheads="1"/>
          </p:cNvPicPr>
          <p:nvPr/>
        </p:nvPicPr>
        <p:blipFill rotWithShape="1">
          <a:blip r:embed="rId6">
            <a:extLst>
              <a:ext uri="{28A0092B-C50C-407E-A947-70E740481C1C}">
                <a14:useLocalDpi xmlns:a14="http://schemas.microsoft.com/office/drawing/2010/main" val="0"/>
              </a:ext>
            </a:extLst>
          </a:blip>
          <a:srcRect l="49029" r="-693"/>
          <a:stretch/>
        </p:blipFill>
        <p:spPr bwMode="auto">
          <a:xfrm>
            <a:off x="6849795" y="2175230"/>
            <a:ext cx="4122549" cy="422383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7464497"/>
      </p:ext>
    </p:extLst>
  </p:cSld>
  <p:clrMapOvr>
    <a:masterClrMapping/>
  </p:clrMapOvr>
  <mc:AlternateContent xmlns:mc="http://schemas.openxmlformats.org/markup-compatibility/2006" xmlns:p14="http://schemas.microsoft.com/office/powerpoint/2010/main">
    <mc:Choice Requires="p14">
      <p:transition spd="slow" p14:dur="2000" advTm="99014"/>
    </mc:Choice>
    <mc:Fallback xmlns="">
      <p:transition spd="slow" advTm="9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209996" y="852407"/>
            <a:ext cx="9472457" cy="480447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7930868"/>
      </p:ext>
    </p:extLst>
  </p:cSld>
  <p:clrMapOvr>
    <a:masterClrMapping/>
  </p:clrMapOvr>
  <mc:AlternateContent xmlns:mc="http://schemas.openxmlformats.org/markup-compatibility/2006" xmlns:p14="http://schemas.microsoft.com/office/powerpoint/2010/main">
    <mc:Choice Requires="p14">
      <p:transition spd="slow" p14:dur="2000" advTm="28539"/>
    </mc:Choice>
    <mc:Fallback xmlns="">
      <p:transition spd="slow" advTm="2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Leafy Crops for the TN Vegetable Garden D68 Lettuce &amp; Spinach</a:t>
            </a:r>
            <a:endParaRPr lang="en-US" dirty="0"/>
          </a:p>
        </p:txBody>
      </p:sp>
      <p:pic>
        <p:nvPicPr>
          <p:cNvPr id="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559" y="1596362"/>
            <a:ext cx="3987031" cy="3987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Image result for spinach greens in the gard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7428" y="1699315"/>
            <a:ext cx="5950622" cy="378112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1072997"/>
      </p:ext>
    </p:extLst>
  </p:cSld>
  <p:clrMapOvr>
    <a:masterClrMapping/>
  </p:clrMapOvr>
  <mc:AlternateContent xmlns:mc="http://schemas.openxmlformats.org/markup-compatibility/2006" xmlns:p14="http://schemas.microsoft.com/office/powerpoint/2010/main">
    <mc:Choice Requires="p14">
      <p:transition spd="slow" p14:dur="2000" advTm="62041"/>
    </mc:Choice>
    <mc:Fallback xmlns="">
      <p:transition spd="slow" advTm="6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Swiss Chard &amp; Arugula</a:t>
            </a:r>
            <a:endParaRPr lang="en-US" dirty="0"/>
          </a:p>
        </p:txBody>
      </p:sp>
      <p:pic>
        <p:nvPicPr>
          <p:cNvPr id="10" name="Picture 12" descr="Image result for spinach greens in the 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20" y="1355645"/>
            <a:ext cx="4328508" cy="43285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63FF9B72-9DD1-4E31-A921-45EF4F7C69F7" descr="63FF9B72-9DD1-4E31-A921-45EF4F7C69F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481" y="1355645"/>
            <a:ext cx="5771344" cy="432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0234954"/>
      </p:ext>
    </p:extLst>
  </p:cSld>
  <p:clrMapOvr>
    <a:masterClrMapping/>
  </p:clrMapOvr>
  <mc:AlternateContent xmlns:mc="http://schemas.openxmlformats.org/markup-compatibility/2006" xmlns:p14="http://schemas.microsoft.com/office/powerpoint/2010/main">
    <mc:Choice Requires="p14">
      <p:transition spd="slow" p14:dur="2000" advTm="73052"/>
    </mc:Choice>
    <mc:Fallback xmlns="">
      <p:transition spd="slow" advTm="7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856209" y="288737"/>
            <a:ext cx="6324600" cy="62960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7096118"/>
      </p:ext>
    </p:extLst>
  </p:cSld>
  <p:clrMapOvr>
    <a:masterClrMapping/>
  </p:clrMapOvr>
  <mc:AlternateContent xmlns:mc="http://schemas.openxmlformats.org/markup-compatibility/2006" xmlns:p14="http://schemas.microsoft.com/office/powerpoint/2010/main">
    <mc:Choice Requires="p14">
      <p:transition spd="slow" p14:dur="2000" advTm="26815"/>
    </mc:Choice>
    <mc:Fallback xmlns="">
      <p:transition spd="slow" advTm="2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Root Crops for the TN Vegetable Garden D70</a:t>
            </a:r>
            <a:endParaRPr lang="en-US" dirty="0"/>
          </a:p>
        </p:txBody>
      </p:sp>
      <p:pic>
        <p:nvPicPr>
          <p:cNvPr id="4" name="Picture 6" descr="Image result for rad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454" y="1974585"/>
            <a:ext cx="3095136" cy="3095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Image result for purple top turn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7378" y="2161986"/>
            <a:ext cx="3682330" cy="27617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hoto Plant Carrot Vegetables Vegetable Garden - Max Pixe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4466" y="2161986"/>
            <a:ext cx="4093292" cy="272033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6077175"/>
      </p:ext>
    </p:extLst>
  </p:cSld>
  <p:clrMapOvr>
    <a:masterClrMapping/>
  </p:clrMapOvr>
  <mc:AlternateContent xmlns:mc="http://schemas.openxmlformats.org/markup-compatibility/2006" xmlns:p14="http://schemas.microsoft.com/office/powerpoint/2010/main">
    <mc:Choice Requires="p14">
      <p:transition spd="slow" p14:dur="2000" advTm="88673"/>
    </mc:Choice>
    <mc:Fallback xmlns="">
      <p:transition spd="slow" advTm="8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36276" y="999641"/>
            <a:ext cx="8149299" cy="418510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7204378"/>
      </p:ext>
    </p:extLst>
  </p:cSld>
  <p:clrMapOvr>
    <a:masterClrMapping/>
  </p:clrMapOvr>
  <mc:AlternateContent xmlns:mc="http://schemas.openxmlformats.org/markup-compatibility/2006" xmlns:p14="http://schemas.microsoft.com/office/powerpoint/2010/main">
    <mc:Choice Requires="p14">
      <p:transition spd="slow" p14:dur="2000" advTm="16352"/>
    </mc:Choice>
    <mc:Fallback xmlns="">
      <p:transition spd="slow" advTm="1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91990" y="1651862"/>
            <a:ext cx="8948449" cy="4865176"/>
          </a:xfrm>
          <a:prstGeom prst="rect">
            <a:avLst/>
          </a:prstGeom>
        </p:spPr>
      </p:pic>
      <p:sp>
        <p:nvSpPr>
          <p:cNvPr id="3" name="Title 2"/>
          <p:cNvSpPr>
            <a:spLocks noGrp="1"/>
          </p:cNvSpPr>
          <p:nvPr>
            <p:ph type="title"/>
          </p:nvPr>
        </p:nvSpPr>
        <p:spPr>
          <a:xfrm>
            <a:off x="884695" y="326299"/>
            <a:ext cx="10515600" cy="1325563"/>
          </a:xfrm>
        </p:spPr>
        <p:txBody>
          <a:bodyPr/>
          <a:lstStyle/>
          <a:p>
            <a:pPr algn="ctr"/>
            <a:r>
              <a:rPr lang="en-US" dirty="0" smtClean="0"/>
              <a:t>UTHORT.COM</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6818893"/>
      </p:ext>
    </p:extLst>
  </p:cSld>
  <p:clrMapOvr>
    <a:masterClrMapping/>
  </p:clrMapOvr>
  <mc:AlternateContent xmlns:mc="http://schemas.openxmlformats.org/markup-compatibility/2006" xmlns:p14="http://schemas.microsoft.com/office/powerpoint/2010/main">
    <mc:Choice Requires="p14">
      <p:transition spd="slow" p14:dur="2000" advTm="119797"/>
    </mc:Choice>
    <mc:Fallback xmlns="">
      <p:transition spd="slow" advTm="11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Layout</a:t>
            </a:r>
            <a:br>
              <a:rPr lang="en-US" dirty="0" smtClean="0"/>
            </a:br>
            <a:r>
              <a:rPr lang="en-US" dirty="0" smtClean="0"/>
              <a:t>Dual Season 20’x40’</a:t>
            </a:r>
            <a:endParaRPr lang="en-US" dirty="0"/>
          </a:p>
        </p:txBody>
      </p:sp>
      <p:sp>
        <p:nvSpPr>
          <p:cNvPr id="10" name="TextBox 9"/>
          <p:cNvSpPr txBox="1"/>
          <p:nvPr/>
        </p:nvSpPr>
        <p:spPr>
          <a:xfrm>
            <a:off x="2221117" y="2131099"/>
            <a:ext cx="4680642" cy="369332"/>
          </a:xfrm>
          <a:prstGeom prst="rect">
            <a:avLst/>
          </a:prstGeom>
          <a:solidFill>
            <a:srgbClr val="FF0000"/>
          </a:solidFill>
          <a:ln>
            <a:solidFill>
              <a:schemeClr val="tx1"/>
            </a:solidFill>
          </a:ln>
        </p:spPr>
        <p:txBody>
          <a:bodyPr wrap="square" rtlCol="0">
            <a:spAutoFit/>
          </a:bodyPr>
          <a:lstStyle/>
          <a:p>
            <a:pPr defTabSz="457200"/>
            <a:r>
              <a:rPr lang="en-US" dirty="0" smtClean="0">
                <a:solidFill>
                  <a:prstClr val="black"/>
                </a:solidFill>
                <a:latin typeface="Arial"/>
              </a:rPr>
              <a:t>Tomatoes- </a:t>
            </a:r>
            <a:r>
              <a:rPr lang="en-US" sz="1400" dirty="0" smtClean="0">
                <a:solidFill>
                  <a:prstClr val="black"/>
                </a:solidFill>
                <a:latin typeface="Arial"/>
              </a:rPr>
              <a:t>Mustard/Turnip Greens</a:t>
            </a:r>
            <a:endParaRPr lang="en-US" sz="1400" dirty="0">
              <a:solidFill>
                <a:prstClr val="black"/>
              </a:solidFill>
              <a:latin typeface="Arial"/>
            </a:endParaRPr>
          </a:p>
        </p:txBody>
      </p:sp>
      <p:sp>
        <p:nvSpPr>
          <p:cNvPr id="11" name="TextBox 10"/>
          <p:cNvSpPr txBox="1"/>
          <p:nvPr/>
        </p:nvSpPr>
        <p:spPr>
          <a:xfrm>
            <a:off x="2221114" y="2500431"/>
            <a:ext cx="1910281" cy="369332"/>
          </a:xfrm>
          <a:prstGeom prst="rect">
            <a:avLst/>
          </a:prstGeom>
          <a:solidFill>
            <a:srgbClr val="9966FF"/>
          </a:solidFill>
          <a:ln>
            <a:solidFill>
              <a:schemeClr val="tx1"/>
            </a:solidFill>
          </a:ln>
        </p:spPr>
        <p:txBody>
          <a:bodyPr wrap="square" rtlCol="0">
            <a:spAutoFit/>
          </a:bodyPr>
          <a:lstStyle/>
          <a:p>
            <a:pPr defTabSz="457200"/>
            <a:r>
              <a:rPr lang="en-US" dirty="0" smtClean="0">
                <a:solidFill>
                  <a:prstClr val="black"/>
                </a:solidFill>
                <a:latin typeface="Arial"/>
              </a:rPr>
              <a:t>Eggplant</a:t>
            </a:r>
            <a:endParaRPr lang="en-US" sz="1200" dirty="0">
              <a:solidFill>
                <a:prstClr val="black"/>
              </a:solidFill>
              <a:latin typeface="Arial"/>
            </a:endParaRPr>
          </a:p>
        </p:txBody>
      </p:sp>
      <p:sp>
        <p:nvSpPr>
          <p:cNvPr id="12" name="TextBox 11"/>
          <p:cNvSpPr txBox="1"/>
          <p:nvPr/>
        </p:nvSpPr>
        <p:spPr>
          <a:xfrm>
            <a:off x="4131399" y="2500431"/>
            <a:ext cx="2770361" cy="369332"/>
          </a:xfrm>
          <a:prstGeom prst="rect">
            <a:avLst/>
          </a:prstGeom>
          <a:solidFill>
            <a:srgbClr val="FFFF00"/>
          </a:solidFill>
          <a:ln>
            <a:solidFill>
              <a:schemeClr val="tx1"/>
            </a:solidFill>
          </a:ln>
        </p:spPr>
        <p:txBody>
          <a:bodyPr wrap="square" rtlCol="0">
            <a:spAutoFit/>
          </a:bodyPr>
          <a:lstStyle/>
          <a:p>
            <a:pPr defTabSz="457200"/>
            <a:r>
              <a:rPr lang="en-US" dirty="0">
                <a:solidFill>
                  <a:prstClr val="black"/>
                </a:solidFill>
                <a:latin typeface="Arial"/>
              </a:rPr>
              <a:t>Ass. </a:t>
            </a:r>
            <a:r>
              <a:rPr lang="en-US" dirty="0" smtClean="0">
                <a:solidFill>
                  <a:prstClr val="black"/>
                </a:solidFill>
                <a:latin typeface="Arial"/>
              </a:rPr>
              <a:t>Pepper</a:t>
            </a:r>
            <a:endParaRPr lang="en-US" sz="1100" dirty="0">
              <a:solidFill>
                <a:prstClr val="black"/>
              </a:solidFill>
              <a:latin typeface="Arial"/>
            </a:endParaRPr>
          </a:p>
        </p:txBody>
      </p:sp>
      <p:sp>
        <p:nvSpPr>
          <p:cNvPr id="13" name="TextBox 12"/>
          <p:cNvSpPr txBox="1"/>
          <p:nvPr/>
        </p:nvSpPr>
        <p:spPr>
          <a:xfrm>
            <a:off x="2221117" y="2869763"/>
            <a:ext cx="2254314" cy="369332"/>
          </a:xfrm>
          <a:prstGeom prst="rect">
            <a:avLst/>
          </a:prstGeom>
          <a:solidFill>
            <a:srgbClr val="FFC000"/>
          </a:solidFill>
          <a:ln>
            <a:solidFill>
              <a:schemeClr val="tx1"/>
            </a:solidFill>
          </a:ln>
        </p:spPr>
        <p:txBody>
          <a:bodyPr wrap="square" rtlCol="0">
            <a:spAutoFit/>
          </a:bodyPr>
          <a:lstStyle/>
          <a:p>
            <a:pPr defTabSz="457200"/>
            <a:r>
              <a:rPr lang="en-US" dirty="0" smtClean="0">
                <a:solidFill>
                  <a:prstClr val="black"/>
                </a:solidFill>
                <a:latin typeface="Arial"/>
              </a:rPr>
              <a:t>Squash</a:t>
            </a:r>
            <a:r>
              <a:rPr lang="en-US" sz="1200" dirty="0" smtClean="0">
                <a:solidFill>
                  <a:prstClr val="black"/>
                </a:solidFill>
                <a:latin typeface="Arial"/>
              </a:rPr>
              <a:t> </a:t>
            </a:r>
            <a:endParaRPr lang="en-US" dirty="0">
              <a:solidFill>
                <a:prstClr val="black"/>
              </a:solidFill>
              <a:latin typeface="Arial"/>
            </a:endParaRPr>
          </a:p>
        </p:txBody>
      </p:sp>
      <p:sp>
        <p:nvSpPr>
          <p:cNvPr id="14" name="TextBox 13"/>
          <p:cNvSpPr txBox="1"/>
          <p:nvPr/>
        </p:nvSpPr>
        <p:spPr>
          <a:xfrm>
            <a:off x="4475431" y="2863417"/>
            <a:ext cx="2426328" cy="369332"/>
          </a:xfrm>
          <a:prstGeom prst="rect">
            <a:avLst/>
          </a:prstGeom>
          <a:solidFill>
            <a:srgbClr val="92D050"/>
          </a:solidFill>
          <a:ln>
            <a:solidFill>
              <a:schemeClr val="tx1"/>
            </a:solidFill>
          </a:ln>
        </p:spPr>
        <p:txBody>
          <a:bodyPr wrap="square" rtlCol="0">
            <a:spAutoFit/>
          </a:bodyPr>
          <a:lstStyle/>
          <a:p>
            <a:pPr defTabSz="457200"/>
            <a:r>
              <a:rPr lang="en-US" dirty="0" smtClean="0">
                <a:solidFill>
                  <a:prstClr val="black"/>
                </a:solidFill>
                <a:latin typeface="Arial"/>
              </a:rPr>
              <a:t>Cucumber</a:t>
            </a:r>
            <a:endParaRPr lang="en-US" sz="1200" dirty="0">
              <a:solidFill>
                <a:prstClr val="black"/>
              </a:solidFill>
              <a:latin typeface="Arial"/>
            </a:endParaRPr>
          </a:p>
        </p:txBody>
      </p:sp>
      <p:sp>
        <p:nvSpPr>
          <p:cNvPr id="15" name="TextBox 14"/>
          <p:cNvSpPr txBox="1"/>
          <p:nvPr/>
        </p:nvSpPr>
        <p:spPr>
          <a:xfrm>
            <a:off x="2221117" y="3239096"/>
            <a:ext cx="4680643" cy="461665"/>
          </a:xfrm>
          <a:prstGeom prst="rect">
            <a:avLst/>
          </a:prstGeom>
          <a:solidFill>
            <a:srgbClr val="00B0F0"/>
          </a:solidFill>
          <a:ln>
            <a:solidFill>
              <a:schemeClr val="tx1"/>
            </a:solidFill>
          </a:ln>
        </p:spPr>
        <p:txBody>
          <a:bodyPr wrap="square" rtlCol="0">
            <a:spAutoFit/>
          </a:bodyPr>
          <a:lstStyle/>
          <a:p>
            <a:pPr defTabSz="457200"/>
            <a:r>
              <a:rPr lang="en-US" sz="1200" dirty="0" smtClean="0">
                <a:solidFill>
                  <a:prstClr val="black"/>
                </a:solidFill>
                <a:latin typeface="Arial"/>
              </a:rPr>
              <a:t>Cauliflower/Broccoli</a:t>
            </a:r>
            <a:endParaRPr lang="en-US" sz="1200" dirty="0">
              <a:solidFill>
                <a:prstClr val="black"/>
              </a:solidFill>
              <a:latin typeface="Arial"/>
            </a:endParaRPr>
          </a:p>
          <a:p>
            <a:pPr defTabSz="457200"/>
            <a:r>
              <a:rPr lang="en-US" sz="1200" b="1" dirty="0">
                <a:solidFill>
                  <a:prstClr val="black"/>
                </a:solidFill>
                <a:latin typeface="Arial"/>
              </a:rPr>
              <a:t>Green Bush </a:t>
            </a:r>
            <a:r>
              <a:rPr lang="en-US" sz="1200" b="1" dirty="0" smtClean="0">
                <a:solidFill>
                  <a:prstClr val="black"/>
                </a:solidFill>
                <a:latin typeface="Arial"/>
              </a:rPr>
              <a:t>Bean</a:t>
            </a:r>
            <a:endParaRPr lang="en-US" sz="1200" b="1" dirty="0">
              <a:solidFill>
                <a:prstClr val="black"/>
              </a:solidFill>
              <a:latin typeface="Arial"/>
            </a:endParaRPr>
          </a:p>
        </p:txBody>
      </p:sp>
      <p:sp>
        <p:nvSpPr>
          <p:cNvPr id="16" name="TextBox 15"/>
          <p:cNvSpPr txBox="1"/>
          <p:nvPr/>
        </p:nvSpPr>
        <p:spPr>
          <a:xfrm>
            <a:off x="2221115" y="3711736"/>
            <a:ext cx="4680644" cy="461665"/>
          </a:xfrm>
          <a:prstGeom prst="rect">
            <a:avLst/>
          </a:prstGeom>
          <a:solidFill>
            <a:srgbClr val="00B050"/>
          </a:solidFill>
          <a:ln>
            <a:solidFill>
              <a:schemeClr val="tx1"/>
            </a:solidFill>
          </a:ln>
        </p:spPr>
        <p:txBody>
          <a:bodyPr wrap="square" rtlCol="0">
            <a:spAutoFit/>
          </a:bodyPr>
          <a:lstStyle/>
          <a:p>
            <a:pPr defTabSz="457200"/>
            <a:r>
              <a:rPr lang="en-US" sz="1200" dirty="0" smtClean="0">
                <a:solidFill>
                  <a:prstClr val="black"/>
                </a:solidFill>
                <a:latin typeface="Arial"/>
              </a:rPr>
              <a:t>Lettuce, Spinach </a:t>
            </a:r>
            <a:endParaRPr lang="en-US" sz="1200" dirty="0">
              <a:solidFill>
                <a:prstClr val="black"/>
              </a:solidFill>
              <a:latin typeface="Arial"/>
            </a:endParaRPr>
          </a:p>
          <a:p>
            <a:pPr defTabSz="457200"/>
            <a:r>
              <a:rPr lang="en-US" sz="1200" b="1" dirty="0">
                <a:solidFill>
                  <a:prstClr val="black"/>
                </a:solidFill>
                <a:latin typeface="Arial"/>
              </a:rPr>
              <a:t>Purple Hull </a:t>
            </a:r>
            <a:r>
              <a:rPr lang="en-US" sz="1200" b="1" dirty="0" smtClean="0">
                <a:solidFill>
                  <a:prstClr val="black"/>
                </a:solidFill>
                <a:latin typeface="Arial"/>
              </a:rPr>
              <a:t>Peas</a:t>
            </a:r>
            <a:endParaRPr lang="en-US" sz="1200" b="1" dirty="0">
              <a:solidFill>
                <a:prstClr val="black"/>
              </a:solidFill>
              <a:latin typeface="Arial"/>
            </a:endParaRPr>
          </a:p>
        </p:txBody>
      </p:sp>
      <p:sp>
        <p:nvSpPr>
          <p:cNvPr id="20" name="TextBox 19"/>
          <p:cNvSpPr txBox="1"/>
          <p:nvPr/>
        </p:nvSpPr>
        <p:spPr>
          <a:xfrm>
            <a:off x="2221117" y="4184895"/>
            <a:ext cx="4680646" cy="461665"/>
          </a:xfrm>
          <a:prstGeom prst="rect">
            <a:avLst/>
          </a:prstGeom>
          <a:solidFill>
            <a:srgbClr val="FF6600"/>
          </a:solidFill>
          <a:ln>
            <a:solidFill>
              <a:schemeClr val="tx1"/>
            </a:solidFill>
          </a:ln>
        </p:spPr>
        <p:txBody>
          <a:bodyPr wrap="square" rtlCol="0">
            <a:spAutoFit/>
          </a:bodyPr>
          <a:lstStyle/>
          <a:p>
            <a:pPr defTabSz="457200"/>
            <a:r>
              <a:rPr lang="en-US" sz="1200" dirty="0">
                <a:solidFill>
                  <a:prstClr val="black"/>
                </a:solidFill>
                <a:latin typeface="Arial"/>
              </a:rPr>
              <a:t>Carrot, </a:t>
            </a:r>
            <a:r>
              <a:rPr lang="en-US" sz="1200" dirty="0" smtClean="0">
                <a:solidFill>
                  <a:prstClr val="black"/>
                </a:solidFill>
                <a:latin typeface="Arial"/>
              </a:rPr>
              <a:t>Radish</a:t>
            </a:r>
            <a:r>
              <a:rPr lang="en-US" sz="1200" dirty="0">
                <a:solidFill>
                  <a:prstClr val="black"/>
                </a:solidFill>
                <a:latin typeface="Arial"/>
              </a:rPr>
              <a:t> </a:t>
            </a:r>
          </a:p>
          <a:p>
            <a:pPr defTabSz="457200"/>
            <a:r>
              <a:rPr lang="en-US" sz="1200" b="1" dirty="0">
                <a:solidFill>
                  <a:prstClr val="black"/>
                </a:solidFill>
                <a:latin typeface="Arial"/>
              </a:rPr>
              <a:t>Sweet </a:t>
            </a:r>
            <a:r>
              <a:rPr lang="en-US" sz="1200" b="1" dirty="0" smtClean="0">
                <a:solidFill>
                  <a:prstClr val="black"/>
                </a:solidFill>
                <a:latin typeface="Arial"/>
              </a:rPr>
              <a:t>Potatoes</a:t>
            </a:r>
            <a:endParaRPr lang="en-US" sz="1200" b="1" dirty="0">
              <a:solidFill>
                <a:prstClr val="black"/>
              </a:solidFill>
              <a:latin typeface="Arial"/>
            </a:endParaRPr>
          </a:p>
        </p:txBody>
      </p:sp>
      <p:sp>
        <p:nvSpPr>
          <p:cNvPr id="4" name="TextBox 3"/>
          <p:cNvSpPr txBox="1"/>
          <p:nvPr/>
        </p:nvSpPr>
        <p:spPr>
          <a:xfrm>
            <a:off x="6901759" y="2131100"/>
            <a:ext cx="2118510" cy="1354217"/>
          </a:xfrm>
          <a:prstGeom prst="rect">
            <a:avLst/>
          </a:prstGeom>
          <a:solidFill>
            <a:srgbClr val="FFFF99"/>
          </a:solidFill>
          <a:ln>
            <a:solidFill>
              <a:schemeClr val="tx1"/>
            </a:solidFill>
          </a:ln>
        </p:spPr>
        <p:txBody>
          <a:bodyPr wrap="square" rtlCol="0">
            <a:spAutoFit/>
          </a:bodyPr>
          <a:lstStyle/>
          <a:p>
            <a:pPr defTabSz="457200"/>
            <a:r>
              <a:rPr lang="en-US" sz="1400" b="1" dirty="0" smtClean="0">
                <a:solidFill>
                  <a:prstClr val="black"/>
                </a:solidFill>
                <a:latin typeface="Arial"/>
              </a:rPr>
              <a:t>Sweet Corn</a:t>
            </a:r>
            <a:endParaRPr lang="en-US" sz="1400" b="1" dirty="0">
              <a:solidFill>
                <a:prstClr val="black"/>
              </a:solidFill>
              <a:latin typeface="Arial"/>
            </a:endParaRPr>
          </a:p>
          <a:p>
            <a:pPr defTabSz="457200"/>
            <a:r>
              <a:rPr lang="en-US" sz="1400" dirty="0" smtClean="0">
                <a:solidFill>
                  <a:prstClr val="black"/>
                </a:solidFill>
                <a:latin typeface="Arial"/>
              </a:rPr>
              <a:t>Cabbage</a:t>
            </a:r>
            <a:endParaRPr lang="en-US" sz="1400" dirty="0">
              <a:solidFill>
                <a:prstClr val="black"/>
              </a:solidFill>
              <a:latin typeface="Arial"/>
            </a:endParaRPr>
          </a:p>
          <a:p>
            <a:pPr defTabSz="457200"/>
            <a:endParaRPr lang="en-US" dirty="0" smtClean="0">
              <a:solidFill>
                <a:prstClr val="black"/>
              </a:solidFill>
              <a:latin typeface="Arial"/>
            </a:endParaRPr>
          </a:p>
          <a:p>
            <a:pPr defTabSz="457200"/>
            <a:endParaRPr lang="en-US" dirty="0">
              <a:solidFill>
                <a:prstClr val="black"/>
              </a:solidFill>
              <a:latin typeface="Arial"/>
            </a:endParaRPr>
          </a:p>
          <a:p>
            <a:pPr defTabSz="457200"/>
            <a:endParaRPr lang="en-US" dirty="0">
              <a:solidFill>
                <a:prstClr val="black"/>
              </a:solidFill>
              <a:latin typeface="Arial"/>
            </a:endParaRPr>
          </a:p>
        </p:txBody>
      </p:sp>
      <p:sp>
        <p:nvSpPr>
          <p:cNvPr id="21" name="TextBox 20"/>
          <p:cNvSpPr txBox="1"/>
          <p:nvPr/>
        </p:nvSpPr>
        <p:spPr>
          <a:xfrm>
            <a:off x="6901763" y="3422396"/>
            <a:ext cx="2118510" cy="1215717"/>
          </a:xfrm>
          <a:prstGeom prst="rect">
            <a:avLst/>
          </a:prstGeom>
          <a:solidFill>
            <a:srgbClr val="FFFF99"/>
          </a:solidFill>
          <a:ln>
            <a:solidFill>
              <a:schemeClr val="tx1"/>
            </a:solidFill>
          </a:ln>
        </p:spPr>
        <p:txBody>
          <a:bodyPr wrap="square" rtlCol="0">
            <a:spAutoFit/>
          </a:bodyPr>
          <a:lstStyle/>
          <a:p>
            <a:pPr defTabSz="457200"/>
            <a:r>
              <a:rPr lang="en-US" sz="1400" b="1" dirty="0" smtClean="0">
                <a:solidFill>
                  <a:prstClr val="black"/>
                </a:solidFill>
                <a:latin typeface="Arial"/>
              </a:rPr>
              <a:t>Sweet Corn</a:t>
            </a:r>
            <a:endParaRPr lang="en-US" sz="1400" b="1" dirty="0">
              <a:solidFill>
                <a:prstClr val="black"/>
              </a:solidFill>
              <a:latin typeface="Arial"/>
            </a:endParaRPr>
          </a:p>
          <a:p>
            <a:pPr defTabSz="457200"/>
            <a:r>
              <a:rPr lang="en-US" sz="1400" dirty="0" smtClean="0">
                <a:solidFill>
                  <a:prstClr val="black"/>
                </a:solidFill>
                <a:latin typeface="Arial"/>
              </a:rPr>
              <a:t>Snap Beans</a:t>
            </a:r>
          </a:p>
          <a:p>
            <a:pPr defTabSz="457200"/>
            <a:endParaRPr lang="en-US" sz="700" dirty="0" smtClean="0">
              <a:solidFill>
                <a:prstClr val="black"/>
              </a:solidFill>
              <a:latin typeface="Arial"/>
            </a:endParaRPr>
          </a:p>
          <a:p>
            <a:pPr defTabSz="457200"/>
            <a:endParaRPr lang="en-US" sz="700" dirty="0">
              <a:solidFill>
                <a:prstClr val="black"/>
              </a:solidFill>
              <a:latin typeface="Arial"/>
            </a:endParaRPr>
          </a:p>
          <a:p>
            <a:pPr defTabSz="457200"/>
            <a:endParaRPr lang="en-US" sz="700" dirty="0">
              <a:solidFill>
                <a:prstClr val="black"/>
              </a:solidFill>
              <a:latin typeface="Arial"/>
            </a:endParaRPr>
          </a:p>
          <a:p>
            <a:pPr defTabSz="457200"/>
            <a:endParaRPr lang="en-US" sz="2400" dirty="0">
              <a:solidFill>
                <a:prstClr val="black"/>
              </a:solidFill>
              <a:latin typeface="Arial"/>
            </a:endParaRPr>
          </a:p>
        </p:txBody>
      </p:sp>
      <p:sp>
        <p:nvSpPr>
          <p:cNvPr id="6" name="TextBox 5"/>
          <p:cNvSpPr txBox="1"/>
          <p:nvPr/>
        </p:nvSpPr>
        <p:spPr>
          <a:xfrm>
            <a:off x="7182416" y="1724622"/>
            <a:ext cx="1729212" cy="369332"/>
          </a:xfrm>
          <a:prstGeom prst="rect">
            <a:avLst/>
          </a:prstGeom>
          <a:noFill/>
        </p:spPr>
        <p:txBody>
          <a:bodyPr wrap="square" rtlCol="0">
            <a:spAutoFit/>
          </a:bodyPr>
          <a:lstStyle/>
          <a:p>
            <a:pPr defTabSz="457200"/>
            <a:r>
              <a:rPr lang="en-US" dirty="0">
                <a:solidFill>
                  <a:prstClr val="black"/>
                </a:solidFill>
                <a:latin typeface="Arial"/>
              </a:rPr>
              <a:t>10 ft.</a:t>
            </a:r>
          </a:p>
        </p:txBody>
      </p:sp>
      <p:sp>
        <p:nvSpPr>
          <p:cNvPr id="8" name="TextBox 7"/>
          <p:cNvSpPr txBox="1"/>
          <p:nvPr/>
        </p:nvSpPr>
        <p:spPr>
          <a:xfrm>
            <a:off x="3515761" y="1724622"/>
            <a:ext cx="2091350" cy="369332"/>
          </a:xfrm>
          <a:prstGeom prst="rect">
            <a:avLst/>
          </a:prstGeom>
          <a:noFill/>
        </p:spPr>
        <p:txBody>
          <a:bodyPr wrap="square" rtlCol="0">
            <a:spAutoFit/>
          </a:bodyPr>
          <a:lstStyle/>
          <a:p>
            <a:pPr defTabSz="457200"/>
            <a:r>
              <a:rPr lang="en-US" dirty="0">
                <a:solidFill>
                  <a:prstClr val="black"/>
                </a:solidFill>
                <a:latin typeface="Arial"/>
              </a:rPr>
              <a:t>30 ft.</a:t>
            </a:r>
          </a:p>
        </p:txBody>
      </p:sp>
      <p:sp>
        <p:nvSpPr>
          <p:cNvPr id="22" name="TextBox 21"/>
          <p:cNvSpPr txBox="1"/>
          <p:nvPr/>
        </p:nvSpPr>
        <p:spPr>
          <a:xfrm>
            <a:off x="9020270" y="2962096"/>
            <a:ext cx="810285" cy="369332"/>
          </a:xfrm>
          <a:prstGeom prst="rect">
            <a:avLst/>
          </a:prstGeom>
          <a:noFill/>
        </p:spPr>
        <p:txBody>
          <a:bodyPr wrap="square" rtlCol="0">
            <a:spAutoFit/>
          </a:bodyPr>
          <a:lstStyle/>
          <a:p>
            <a:pPr defTabSz="457200"/>
            <a:r>
              <a:rPr lang="en-US" dirty="0">
                <a:solidFill>
                  <a:prstClr val="black"/>
                </a:solidFill>
                <a:latin typeface="Arial"/>
              </a:rPr>
              <a:t>20 ft.</a:t>
            </a:r>
          </a:p>
        </p:txBody>
      </p:sp>
      <p:sp>
        <p:nvSpPr>
          <p:cNvPr id="23" name="TextBox 22"/>
          <p:cNvSpPr txBox="1"/>
          <p:nvPr/>
        </p:nvSpPr>
        <p:spPr>
          <a:xfrm>
            <a:off x="2221114" y="4807390"/>
            <a:ext cx="7840305" cy="861774"/>
          </a:xfrm>
          <a:prstGeom prst="rect">
            <a:avLst/>
          </a:prstGeom>
          <a:noFill/>
        </p:spPr>
        <p:txBody>
          <a:bodyPr wrap="square" rtlCol="0">
            <a:spAutoFit/>
          </a:bodyPr>
          <a:lstStyle/>
          <a:p>
            <a:pPr defTabSz="457200"/>
            <a:r>
              <a:rPr lang="en-US" dirty="0">
                <a:solidFill>
                  <a:prstClr val="black"/>
                </a:solidFill>
                <a:latin typeface="Arial"/>
              </a:rPr>
              <a:t>* </a:t>
            </a:r>
            <a:r>
              <a:rPr lang="en-US" sz="1600" dirty="0">
                <a:solidFill>
                  <a:prstClr val="black"/>
                </a:solidFill>
                <a:latin typeface="Arial"/>
              </a:rPr>
              <a:t>For season extension, you could plant cool season plants ahead of warm season and then come back in again with late plantings of cool season after warm season crops play out!  </a:t>
            </a:r>
            <a:endParaRPr lang="en-US" dirty="0">
              <a:solidFill>
                <a:prstClr val="black"/>
              </a:solidFill>
              <a:latin typeface="Arial"/>
            </a:endParaRPr>
          </a:p>
        </p:txBody>
      </p:sp>
      <p:sp>
        <p:nvSpPr>
          <p:cNvPr id="3" name="TextBox 2"/>
          <p:cNvSpPr txBox="1"/>
          <p:nvPr/>
        </p:nvSpPr>
        <p:spPr>
          <a:xfrm>
            <a:off x="2218971" y="2113691"/>
            <a:ext cx="4680645" cy="1138795"/>
          </a:xfrm>
          <a:prstGeom prst="rect">
            <a:avLst/>
          </a:prstGeom>
          <a:noFill/>
          <a:ln w="57150">
            <a:solidFill>
              <a:schemeClr val="tx1"/>
            </a:solidFill>
          </a:ln>
        </p:spPr>
        <p:txBody>
          <a:bodyPr wrap="square" rtlCol="0">
            <a:spAutoFit/>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4798096"/>
      </p:ext>
    </p:extLst>
  </p:cSld>
  <p:clrMapOvr>
    <a:masterClrMapping/>
  </p:clrMapOvr>
  <mc:AlternateContent xmlns:mc="http://schemas.openxmlformats.org/markup-compatibility/2006" xmlns:p14="http://schemas.microsoft.com/office/powerpoint/2010/main">
    <mc:Choice Requires="p14">
      <p:transition spd="slow" p14:dur="2000" advTm="228402"/>
    </mc:Choice>
    <mc:Fallback xmlns="">
      <p:transition spd="slow" advTm="22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Layout</a:t>
            </a:r>
            <a:br>
              <a:rPr lang="en-US" dirty="0" smtClean="0"/>
            </a:br>
            <a:r>
              <a:rPr lang="en-US" dirty="0" smtClean="0"/>
              <a:t>Fall 8’x4’</a:t>
            </a:r>
            <a:endParaRPr lang="en-US" dirty="0"/>
          </a:p>
        </p:txBody>
      </p:sp>
      <p:pic>
        <p:nvPicPr>
          <p:cNvPr id="1026" name="Picture 2" descr="https://thedemogardenblog.files.wordpress.com/2010/01/late-summer-fall-garden.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t="7652" b="20536"/>
          <a:stretch/>
        </p:blipFill>
        <p:spPr bwMode="auto">
          <a:xfrm>
            <a:off x="2216822" y="1417638"/>
            <a:ext cx="7618259" cy="422746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5376349"/>
      </p:ext>
    </p:extLst>
  </p:cSld>
  <p:clrMapOvr>
    <a:masterClrMapping/>
  </p:clrMapOvr>
  <mc:AlternateContent xmlns:mc="http://schemas.openxmlformats.org/markup-compatibility/2006" xmlns:p14="http://schemas.microsoft.com/office/powerpoint/2010/main">
    <mc:Choice Requires="p14">
      <p:transition spd="slow" p14:dur="2000" advTm="58146"/>
    </mc:Choice>
    <mc:Fallback xmlns="">
      <p:transition spd="slow" advTm="5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87B7F9C4-B93C-45AB-96ED-4015B748A238" descr="87B7F9C4-B93C-45AB-96ED-4015B748A2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1243" y="151997"/>
            <a:ext cx="7608485" cy="570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3899789"/>
      </p:ext>
    </p:extLst>
  </p:cSld>
  <p:clrMapOvr>
    <a:masterClrMapping/>
  </p:clrMapOvr>
  <mc:AlternateContent xmlns:mc="http://schemas.openxmlformats.org/markup-compatibility/2006" xmlns:p14="http://schemas.microsoft.com/office/powerpoint/2010/main">
    <mc:Choice Requires="p14">
      <p:transition spd="slow" p14:dur="2000" advTm="39708"/>
    </mc:Choice>
    <mc:Fallback xmlns="">
      <p:transition spd="slow" advTm="3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8CA882F4-EA44-4520-B68F-B95204C6A7EB" descr="8CA882F4-EA44-4520-B68F-B95204C6A7E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8880" y="253400"/>
            <a:ext cx="7329811" cy="549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1546542"/>
      </p:ext>
    </p:extLst>
  </p:cSld>
  <p:clrMapOvr>
    <a:masterClrMapping/>
  </p:clrMapOvr>
  <mc:AlternateContent xmlns:mc="http://schemas.openxmlformats.org/markup-compatibility/2006" xmlns:p14="http://schemas.microsoft.com/office/powerpoint/2010/main">
    <mc:Choice Requires="p14">
      <p:transition spd="slow" p14:dur="2000" advTm="71390"/>
    </mc:Choice>
    <mc:Fallback xmlns="">
      <p:transition spd="slow" advTm="7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0000"/>
                </a:solidFill>
                <a:latin typeface="Arial"/>
                <a:cs typeface="Arial"/>
              </a:rPr>
              <a:t>Cool Season Spring Vs. Fall Planting</a:t>
            </a:r>
            <a:endParaRPr lang="en-US" sz="4000" dirty="0">
              <a:solidFill>
                <a:srgbClr val="000000"/>
              </a:solidFill>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9818585"/>
              </p:ext>
            </p:extLst>
          </p:nvPr>
        </p:nvGraphicFramePr>
        <p:xfrm>
          <a:off x="1811799" y="1417638"/>
          <a:ext cx="8568402" cy="4338841"/>
        </p:xfrm>
        <a:graphic>
          <a:graphicData uri="http://schemas.openxmlformats.org/drawingml/2006/table">
            <a:tbl>
              <a:tblPr firstRow="1" bandRow="1">
                <a:tableStyleId>{073A0DAA-6AF3-43AB-8588-CEC1D06C72B9}</a:tableStyleId>
              </a:tblPr>
              <a:tblGrid>
                <a:gridCol w="2856134">
                  <a:extLst>
                    <a:ext uri="{9D8B030D-6E8A-4147-A177-3AD203B41FA5}">
                      <a16:colId xmlns:a16="http://schemas.microsoft.com/office/drawing/2014/main" val="20000"/>
                    </a:ext>
                  </a:extLst>
                </a:gridCol>
                <a:gridCol w="2856134">
                  <a:extLst>
                    <a:ext uri="{9D8B030D-6E8A-4147-A177-3AD203B41FA5}">
                      <a16:colId xmlns:a16="http://schemas.microsoft.com/office/drawing/2014/main" val="20001"/>
                    </a:ext>
                  </a:extLst>
                </a:gridCol>
                <a:gridCol w="2856134">
                  <a:extLst>
                    <a:ext uri="{9D8B030D-6E8A-4147-A177-3AD203B41FA5}">
                      <a16:colId xmlns:a16="http://schemas.microsoft.com/office/drawing/2014/main" val="20002"/>
                    </a:ext>
                  </a:extLst>
                </a:gridCol>
              </a:tblGrid>
              <a:tr h="686313">
                <a:tc>
                  <a:txBody>
                    <a:bodyPr/>
                    <a:lstStyle/>
                    <a:p>
                      <a:pPr marL="0" marR="0">
                        <a:lnSpc>
                          <a:spcPct val="107000"/>
                        </a:lnSpc>
                        <a:spcBef>
                          <a:spcPts val="0"/>
                        </a:spcBef>
                        <a:spcAft>
                          <a:spcPts val="0"/>
                        </a:spcAft>
                      </a:pPr>
                      <a:r>
                        <a:rPr lang="en-US" sz="1400">
                          <a:effectLst/>
                        </a:rPr>
                        <a:t>Spring-planted, cool-season vegetables for summer harvest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dirty="0">
                          <a:effectLst/>
                        </a:rPr>
                        <a:t>Late spring/summer planted warm-season Vegetables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dirty="0">
                          <a:effectLst/>
                        </a:rPr>
                        <a:t>Summer planted, cool-season vegetables for fall harvest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224360">
                <a:tc>
                  <a:txBody>
                    <a:bodyPr/>
                    <a:lstStyle/>
                    <a:p>
                      <a:pPr marL="0" marR="0">
                        <a:lnSpc>
                          <a:spcPct val="107000"/>
                        </a:lnSpc>
                        <a:spcBef>
                          <a:spcPts val="0"/>
                        </a:spcBef>
                        <a:spcAft>
                          <a:spcPts val="0"/>
                        </a:spcAft>
                      </a:pPr>
                      <a:r>
                        <a:rPr lang="en-US" sz="1400">
                          <a:effectLst/>
                        </a:rPr>
                        <a:t>Beets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Beans: Bush, Pole, Lima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Broccoli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224360">
                <a:tc>
                  <a:txBody>
                    <a:bodyPr/>
                    <a:lstStyle/>
                    <a:p>
                      <a:pPr marL="0" marR="0">
                        <a:lnSpc>
                          <a:spcPct val="107000"/>
                        </a:lnSpc>
                        <a:spcBef>
                          <a:spcPts val="0"/>
                        </a:spcBef>
                        <a:spcAft>
                          <a:spcPts val="0"/>
                        </a:spcAft>
                      </a:pPr>
                      <a:r>
                        <a:rPr lang="en-US" sz="1400">
                          <a:effectLst/>
                        </a:rPr>
                        <a:t>Broccoli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dirty="0">
                          <a:effectLst/>
                        </a:rPr>
                        <a:t>Muskmelon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Cabbage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0">
                <a:tc>
                  <a:txBody>
                    <a:bodyPr/>
                    <a:lstStyle/>
                    <a:p>
                      <a:pPr marL="0" marR="0">
                        <a:lnSpc>
                          <a:spcPct val="107000"/>
                        </a:lnSpc>
                        <a:spcBef>
                          <a:spcPts val="0"/>
                        </a:spcBef>
                        <a:spcAft>
                          <a:spcPts val="0"/>
                        </a:spcAft>
                      </a:pPr>
                      <a:r>
                        <a:rPr lang="en-US" sz="1400">
                          <a:effectLst/>
                        </a:rPr>
                        <a:t>Cabbage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Sweet corn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Cauliflower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224360">
                <a:tc>
                  <a:txBody>
                    <a:bodyPr/>
                    <a:lstStyle/>
                    <a:p>
                      <a:pPr marL="0" marR="0">
                        <a:lnSpc>
                          <a:spcPct val="107000"/>
                        </a:lnSpc>
                        <a:spcBef>
                          <a:spcPts val="0"/>
                        </a:spcBef>
                        <a:spcAft>
                          <a:spcPts val="0"/>
                        </a:spcAft>
                      </a:pPr>
                      <a:r>
                        <a:rPr lang="en-US" sz="1400">
                          <a:effectLst/>
                        </a:rPr>
                        <a:t>Cauliflower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Cucumber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Collards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224360">
                <a:tc>
                  <a:txBody>
                    <a:bodyPr/>
                    <a:lstStyle/>
                    <a:p>
                      <a:pPr marL="0" marR="0">
                        <a:lnSpc>
                          <a:spcPct val="107000"/>
                        </a:lnSpc>
                        <a:spcBef>
                          <a:spcPts val="0"/>
                        </a:spcBef>
                        <a:spcAft>
                          <a:spcPts val="0"/>
                        </a:spcAft>
                      </a:pPr>
                      <a:r>
                        <a:rPr lang="en-US" sz="1400">
                          <a:effectLst/>
                        </a:rPr>
                        <a:t>Carrots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Eggplant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Cucumber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224360">
                <a:tc>
                  <a:txBody>
                    <a:bodyPr/>
                    <a:lstStyle/>
                    <a:p>
                      <a:pPr marL="0" marR="0">
                        <a:lnSpc>
                          <a:spcPct val="107000"/>
                        </a:lnSpc>
                        <a:spcBef>
                          <a:spcPts val="0"/>
                        </a:spcBef>
                        <a:spcAft>
                          <a:spcPts val="0"/>
                        </a:spcAft>
                      </a:pPr>
                      <a:r>
                        <a:rPr lang="en-US" sz="1400">
                          <a:effectLst/>
                        </a:rPr>
                        <a:t>Kale, Collards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Okra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Kale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224360">
                <a:tc>
                  <a:txBody>
                    <a:bodyPr/>
                    <a:lstStyle/>
                    <a:p>
                      <a:pPr marL="0" marR="0">
                        <a:lnSpc>
                          <a:spcPct val="107000"/>
                        </a:lnSpc>
                        <a:spcBef>
                          <a:spcPts val="0"/>
                        </a:spcBef>
                        <a:spcAft>
                          <a:spcPts val="0"/>
                        </a:spcAft>
                      </a:pPr>
                      <a:r>
                        <a:rPr lang="en-US" sz="1400">
                          <a:effectLst/>
                        </a:rPr>
                        <a:t>Kohlrabi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Peas, (field, southern)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Kohlrabi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r h="224360">
                <a:tc>
                  <a:txBody>
                    <a:bodyPr/>
                    <a:lstStyle/>
                    <a:p>
                      <a:pPr marL="0" marR="0">
                        <a:lnSpc>
                          <a:spcPct val="107000"/>
                        </a:lnSpc>
                        <a:spcBef>
                          <a:spcPts val="0"/>
                        </a:spcBef>
                        <a:spcAft>
                          <a:spcPts val="0"/>
                        </a:spcAft>
                      </a:pPr>
                      <a:r>
                        <a:rPr lang="en-US" sz="1400">
                          <a:effectLst/>
                        </a:rPr>
                        <a:t>Lettuce, leaf and head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Pepper, sweet and hot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Lettuce, leaf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224360">
                <a:tc>
                  <a:txBody>
                    <a:bodyPr/>
                    <a:lstStyle/>
                    <a:p>
                      <a:pPr marL="0" marR="0">
                        <a:lnSpc>
                          <a:spcPct val="107000"/>
                        </a:lnSpc>
                        <a:spcBef>
                          <a:spcPts val="0"/>
                        </a:spcBef>
                        <a:spcAft>
                          <a:spcPts val="0"/>
                        </a:spcAft>
                      </a:pPr>
                      <a:r>
                        <a:rPr lang="en-US" sz="1400">
                          <a:effectLst/>
                        </a:rPr>
                        <a:t>Mustard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Pumpkins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Mustard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r h="224360">
                <a:tc>
                  <a:txBody>
                    <a:bodyPr/>
                    <a:lstStyle/>
                    <a:p>
                      <a:pPr marL="0" marR="0">
                        <a:lnSpc>
                          <a:spcPct val="107000"/>
                        </a:lnSpc>
                        <a:spcBef>
                          <a:spcPts val="0"/>
                        </a:spcBef>
                        <a:spcAft>
                          <a:spcPts val="0"/>
                        </a:spcAft>
                      </a:pPr>
                      <a:r>
                        <a:rPr lang="en-US" sz="1400">
                          <a:effectLst/>
                        </a:rPr>
                        <a:t>Onions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Malabar spinach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Potatoes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r h="224360">
                <a:tc>
                  <a:txBody>
                    <a:bodyPr/>
                    <a:lstStyle/>
                    <a:p>
                      <a:pPr marL="0" marR="0">
                        <a:lnSpc>
                          <a:spcPct val="107000"/>
                        </a:lnSpc>
                        <a:spcBef>
                          <a:spcPts val="0"/>
                        </a:spcBef>
                        <a:spcAft>
                          <a:spcPts val="0"/>
                        </a:spcAft>
                      </a:pPr>
                      <a:r>
                        <a:rPr lang="en-US" sz="1400">
                          <a:effectLst/>
                        </a:rPr>
                        <a:t>Peas, English and snap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Squash, summer and winter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Radish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1"/>
                  </a:ext>
                </a:extLst>
              </a:tr>
              <a:tr h="224360">
                <a:tc>
                  <a:txBody>
                    <a:bodyPr/>
                    <a:lstStyle/>
                    <a:p>
                      <a:pPr marL="0" marR="0">
                        <a:lnSpc>
                          <a:spcPct val="107000"/>
                        </a:lnSpc>
                        <a:spcBef>
                          <a:spcPts val="0"/>
                        </a:spcBef>
                        <a:spcAft>
                          <a:spcPts val="0"/>
                        </a:spcAft>
                      </a:pPr>
                      <a:r>
                        <a:rPr lang="en-US" sz="1400">
                          <a:effectLst/>
                        </a:rPr>
                        <a:t>Potatoes, Irish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Sweet potato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Spinach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2"/>
                  </a:ext>
                </a:extLst>
              </a:tr>
              <a:tr h="224360">
                <a:tc>
                  <a:txBody>
                    <a:bodyPr/>
                    <a:lstStyle/>
                    <a:p>
                      <a:pPr marL="0" marR="0">
                        <a:lnSpc>
                          <a:spcPct val="107000"/>
                        </a:lnSpc>
                        <a:spcBef>
                          <a:spcPts val="0"/>
                        </a:spcBef>
                        <a:spcAft>
                          <a:spcPts val="0"/>
                        </a:spcAft>
                      </a:pPr>
                      <a:r>
                        <a:rPr lang="en-US" sz="1400">
                          <a:effectLst/>
                        </a:rPr>
                        <a:t>Radishes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Tomatoes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Squash, summer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3"/>
                  </a:ext>
                </a:extLst>
              </a:tr>
              <a:tr h="224360">
                <a:tc>
                  <a:txBody>
                    <a:bodyPr/>
                    <a:lstStyle/>
                    <a:p>
                      <a:pPr marL="0" marR="0">
                        <a:lnSpc>
                          <a:spcPct val="107000"/>
                        </a:lnSpc>
                        <a:spcBef>
                          <a:spcPts val="0"/>
                        </a:spcBef>
                        <a:spcAft>
                          <a:spcPts val="0"/>
                        </a:spcAft>
                      </a:pPr>
                      <a:r>
                        <a:rPr lang="en-US" sz="1400">
                          <a:effectLst/>
                        </a:rPr>
                        <a:t>Spinach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Watermelon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Tomatoes (determinate)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4"/>
                  </a:ext>
                </a:extLst>
              </a:tr>
              <a:tr h="224360">
                <a:tc>
                  <a:txBody>
                    <a:bodyPr/>
                    <a:lstStyle/>
                    <a:p>
                      <a:pPr marL="0" marR="0">
                        <a:lnSpc>
                          <a:spcPct val="107000"/>
                        </a:lnSpc>
                        <a:spcBef>
                          <a:spcPts val="0"/>
                        </a:spcBef>
                        <a:spcAft>
                          <a:spcPts val="0"/>
                        </a:spcAft>
                      </a:pPr>
                      <a:r>
                        <a:rPr lang="en-US" sz="1400">
                          <a:effectLst/>
                        </a:rPr>
                        <a:t>Swiss chard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Turnips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5"/>
                  </a:ext>
                </a:extLst>
              </a:tr>
              <a:tr h="224360">
                <a:tc>
                  <a:txBody>
                    <a:bodyPr/>
                    <a:lstStyle/>
                    <a:p>
                      <a:pPr marL="0" marR="0">
                        <a:lnSpc>
                          <a:spcPct val="107000"/>
                        </a:lnSpc>
                        <a:spcBef>
                          <a:spcPts val="0"/>
                        </a:spcBef>
                        <a:spcAft>
                          <a:spcPts val="0"/>
                        </a:spcAft>
                      </a:pPr>
                      <a:r>
                        <a:rPr lang="en-US" sz="1400">
                          <a:effectLst/>
                        </a:rPr>
                        <a:t>Turnips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6"/>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2234777"/>
      </p:ext>
    </p:extLst>
  </p:cSld>
  <p:clrMapOvr>
    <a:masterClrMapping/>
  </p:clrMapOvr>
  <mc:AlternateContent xmlns:mc="http://schemas.openxmlformats.org/markup-compatibility/2006" xmlns:p14="http://schemas.microsoft.com/office/powerpoint/2010/main">
    <mc:Choice Requires="p14">
      <p:transition spd="slow" p14:dur="2000" advTm="230436"/>
    </mc:Choice>
    <mc:Fallback xmlns="">
      <p:transition spd="slow" advTm="23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451" t="-176" r="451" b="38382"/>
          <a:stretch/>
        </p:blipFill>
        <p:spPr>
          <a:xfrm>
            <a:off x="2478729" y="1307458"/>
            <a:ext cx="2876550" cy="4561564"/>
          </a:xfrm>
          <a:prstGeom prst="rect">
            <a:avLst/>
          </a:prstGeom>
        </p:spPr>
      </p:pic>
      <p:pic>
        <p:nvPicPr>
          <p:cNvPr id="3" name="Picture 2"/>
          <p:cNvPicPr>
            <a:picLocks noChangeAspect="1"/>
          </p:cNvPicPr>
          <p:nvPr/>
        </p:nvPicPr>
        <p:blipFill rotWithShape="1">
          <a:blip r:embed="rId5"/>
          <a:srcRect t="61179"/>
          <a:stretch/>
        </p:blipFill>
        <p:spPr>
          <a:xfrm>
            <a:off x="6434644" y="1307458"/>
            <a:ext cx="2876550" cy="2865707"/>
          </a:xfrm>
          <a:prstGeom prst="rect">
            <a:avLst/>
          </a:prstGeom>
        </p:spPr>
      </p:pic>
      <p:sp>
        <p:nvSpPr>
          <p:cNvPr id="4" name="Title 3"/>
          <p:cNvSpPr>
            <a:spLocks noGrp="1"/>
          </p:cNvSpPr>
          <p:nvPr>
            <p:ph type="title"/>
          </p:nvPr>
        </p:nvSpPr>
        <p:spPr/>
        <p:txBody>
          <a:bodyPr/>
          <a:lstStyle/>
          <a:p>
            <a:r>
              <a:rPr lang="en-US" dirty="0" smtClean="0"/>
              <a:t>Estimated Planting Dates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7744223"/>
      </p:ext>
    </p:extLst>
  </p:cSld>
  <p:clrMapOvr>
    <a:masterClrMapping/>
  </p:clrMapOvr>
  <mc:AlternateContent xmlns:mc="http://schemas.openxmlformats.org/markup-compatibility/2006" xmlns:p14="http://schemas.microsoft.com/office/powerpoint/2010/main">
    <mc:Choice Requires="p14">
      <p:transition spd="slow" p14:dur="2000" advTm="66102"/>
    </mc:Choice>
    <mc:Fallback xmlns="">
      <p:transition spd="slow" advTm="6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4000" b="1" dirty="0" smtClean="0"/>
              <a:t>Jackson Frost Date Averages</a:t>
            </a:r>
            <a:endParaRPr lang="en-US" sz="4000" b="1" dirty="0">
              <a:solidFill>
                <a:srgbClr val="000000"/>
              </a:solidFill>
              <a:latin typeface="Arial"/>
              <a:cs typeface="Arial"/>
            </a:endParaRPr>
          </a:p>
        </p:txBody>
      </p:sp>
      <p:graphicFrame>
        <p:nvGraphicFramePr>
          <p:cNvPr id="9" name="Content Placeholder 8"/>
          <p:cNvGraphicFramePr>
            <a:graphicFrameLocks noGrp="1"/>
          </p:cNvGraphicFramePr>
          <p:nvPr>
            <p:ph idx="1"/>
            <p:extLst/>
          </p:nvPr>
        </p:nvGraphicFramePr>
        <p:xfrm>
          <a:off x="609600" y="1350001"/>
          <a:ext cx="10792691" cy="3452585"/>
        </p:xfrm>
        <a:graphic>
          <a:graphicData uri="http://schemas.openxmlformats.org/drawingml/2006/table">
            <a:tbl>
              <a:tblPr firstRow="1" bandRow="1">
                <a:tableStyleId>{073A0DAA-6AF3-43AB-8588-CEC1D06C72B9}</a:tableStyleId>
              </a:tblPr>
              <a:tblGrid>
                <a:gridCol w="1541813">
                  <a:extLst>
                    <a:ext uri="{9D8B030D-6E8A-4147-A177-3AD203B41FA5}">
                      <a16:colId xmlns:a16="http://schemas.microsoft.com/office/drawing/2014/main" val="20000"/>
                    </a:ext>
                  </a:extLst>
                </a:gridCol>
                <a:gridCol w="1541813">
                  <a:extLst>
                    <a:ext uri="{9D8B030D-6E8A-4147-A177-3AD203B41FA5}">
                      <a16:colId xmlns:a16="http://schemas.microsoft.com/office/drawing/2014/main" val="20001"/>
                    </a:ext>
                  </a:extLst>
                </a:gridCol>
                <a:gridCol w="1541813">
                  <a:extLst>
                    <a:ext uri="{9D8B030D-6E8A-4147-A177-3AD203B41FA5}">
                      <a16:colId xmlns:a16="http://schemas.microsoft.com/office/drawing/2014/main" val="20002"/>
                    </a:ext>
                  </a:extLst>
                </a:gridCol>
                <a:gridCol w="1541813">
                  <a:extLst>
                    <a:ext uri="{9D8B030D-6E8A-4147-A177-3AD203B41FA5}">
                      <a16:colId xmlns:a16="http://schemas.microsoft.com/office/drawing/2014/main" val="20003"/>
                    </a:ext>
                  </a:extLst>
                </a:gridCol>
                <a:gridCol w="1541813">
                  <a:extLst>
                    <a:ext uri="{9D8B030D-6E8A-4147-A177-3AD203B41FA5}">
                      <a16:colId xmlns:a16="http://schemas.microsoft.com/office/drawing/2014/main" val="20004"/>
                    </a:ext>
                  </a:extLst>
                </a:gridCol>
                <a:gridCol w="1541813">
                  <a:extLst>
                    <a:ext uri="{9D8B030D-6E8A-4147-A177-3AD203B41FA5}">
                      <a16:colId xmlns:a16="http://schemas.microsoft.com/office/drawing/2014/main" val="20005"/>
                    </a:ext>
                  </a:extLst>
                </a:gridCol>
                <a:gridCol w="1541813">
                  <a:extLst>
                    <a:ext uri="{9D8B030D-6E8A-4147-A177-3AD203B41FA5}">
                      <a16:colId xmlns:a16="http://schemas.microsoft.com/office/drawing/2014/main" val="20006"/>
                    </a:ext>
                  </a:extLst>
                </a:gridCol>
              </a:tblGrid>
              <a:tr h="1120865">
                <a:tc>
                  <a:txBody>
                    <a:bodyPr/>
                    <a:lstStyle/>
                    <a:p>
                      <a:endParaRPr lang="en-US" sz="2400" dirty="0"/>
                    </a:p>
                  </a:txBody>
                  <a:tcPr marL="68580" marR="68580" marT="34290" marB="34290">
                    <a:lnR w="12700" cap="flat" cmpd="sng" algn="ctr">
                      <a:solidFill>
                        <a:schemeClr val="tx1"/>
                      </a:solidFill>
                      <a:prstDash val="solid"/>
                      <a:round/>
                      <a:headEnd type="none" w="med" len="med"/>
                      <a:tailEnd type="none" w="med" len="med"/>
                    </a:lnR>
                  </a:tcPr>
                </a:tc>
                <a:tc>
                  <a:txBody>
                    <a:bodyPr/>
                    <a:lstStyle/>
                    <a:p>
                      <a:r>
                        <a:rPr lang="en-US" sz="2400" dirty="0">
                          <a:solidFill>
                            <a:schemeClr val="tx1"/>
                          </a:solidFill>
                        </a:rPr>
                        <a:t>Spring</a:t>
                      </a:r>
                    </a:p>
                    <a:p>
                      <a:r>
                        <a:rPr lang="en-US" sz="2400" dirty="0">
                          <a:solidFill>
                            <a:schemeClr val="tx1"/>
                          </a:solidFill>
                        </a:rPr>
                        <a:t>90%</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CCFF99"/>
                    </a:solidFill>
                  </a:tcPr>
                </a:tc>
                <a:tc>
                  <a:txBody>
                    <a:bodyPr/>
                    <a:lstStyle/>
                    <a:p>
                      <a:r>
                        <a:rPr lang="en-US" sz="2400" dirty="0">
                          <a:solidFill>
                            <a:schemeClr val="tx1"/>
                          </a:solidFill>
                        </a:rPr>
                        <a:t>Spring</a:t>
                      </a:r>
                    </a:p>
                    <a:p>
                      <a:r>
                        <a:rPr lang="en-US" sz="2400" dirty="0">
                          <a:solidFill>
                            <a:schemeClr val="tx1"/>
                          </a:solidFill>
                        </a:rPr>
                        <a:t>50%</a:t>
                      </a:r>
                    </a:p>
                  </a:txBody>
                  <a:tcPr marL="68580" marR="68580" marT="34290" marB="34290">
                    <a:lnT w="12700" cap="flat" cmpd="sng" algn="ctr">
                      <a:solidFill>
                        <a:schemeClr val="tx1"/>
                      </a:solidFill>
                      <a:prstDash val="solid"/>
                      <a:round/>
                      <a:headEnd type="none" w="med" len="med"/>
                      <a:tailEnd type="none" w="med" len="med"/>
                    </a:lnT>
                    <a:solidFill>
                      <a:srgbClr val="CCFF99"/>
                    </a:solidFill>
                  </a:tcPr>
                </a:tc>
                <a:tc>
                  <a:txBody>
                    <a:bodyPr/>
                    <a:lstStyle/>
                    <a:p>
                      <a:r>
                        <a:rPr lang="en-US" sz="2400" dirty="0">
                          <a:solidFill>
                            <a:schemeClr val="tx1"/>
                          </a:solidFill>
                        </a:rPr>
                        <a:t>Spring</a:t>
                      </a:r>
                    </a:p>
                    <a:p>
                      <a:r>
                        <a:rPr lang="en-US" sz="2400" dirty="0">
                          <a:solidFill>
                            <a:schemeClr val="tx1"/>
                          </a:solidFill>
                        </a:rPr>
                        <a:t>10%</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99"/>
                    </a:solidFill>
                  </a:tcPr>
                </a:tc>
                <a:tc>
                  <a:txBody>
                    <a:bodyPr/>
                    <a:lstStyle/>
                    <a:p>
                      <a:r>
                        <a:rPr lang="en-US" sz="2400" dirty="0">
                          <a:solidFill>
                            <a:schemeClr val="tx1"/>
                          </a:solidFill>
                        </a:rPr>
                        <a:t>Fall</a:t>
                      </a:r>
                    </a:p>
                    <a:p>
                      <a:r>
                        <a:rPr lang="en-US" sz="2400" dirty="0">
                          <a:solidFill>
                            <a:schemeClr val="tx1"/>
                          </a:solidFill>
                        </a:rPr>
                        <a:t>10%</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9933"/>
                    </a:solidFill>
                  </a:tcPr>
                </a:tc>
                <a:tc>
                  <a:txBody>
                    <a:bodyPr/>
                    <a:lstStyle/>
                    <a:p>
                      <a:r>
                        <a:rPr lang="en-US" sz="2400" dirty="0">
                          <a:solidFill>
                            <a:schemeClr val="tx1"/>
                          </a:solidFill>
                        </a:rPr>
                        <a:t>Fall</a:t>
                      </a:r>
                    </a:p>
                    <a:p>
                      <a:r>
                        <a:rPr lang="en-US" sz="2400" dirty="0">
                          <a:solidFill>
                            <a:schemeClr val="tx1"/>
                          </a:solidFill>
                        </a:rPr>
                        <a:t>50%</a:t>
                      </a:r>
                    </a:p>
                  </a:txBody>
                  <a:tcPr marL="68580" marR="68580" marT="34290" marB="34290">
                    <a:lnT w="12700" cap="flat" cmpd="sng" algn="ctr">
                      <a:solidFill>
                        <a:schemeClr val="tx1"/>
                      </a:solidFill>
                      <a:prstDash val="solid"/>
                      <a:round/>
                      <a:headEnd type="none" w="med" len="med"/>
                      <a:tailEnd type="none" w="med" len="med"/>
                    </a:lnT>
                    <a:solidFill>
                      <a:srgbClr val="FF9933"/>
                    </a:solidFill>
                  </a:tcPr>
                </a:tc>
                <a:tc>
                  <a:txBody>
                    <a:bodyPr/>
                    <a:lstStyle/>
                    <a:p>
                      <a:r>
                        <a:rPr lang="en-US" sz="2400" dirty="0">
                          <a:solidFill>
                            <a:schemeClr val="tx1"/>
                          </a:solidFill>
                        </a:rPr>
                        <a:t>Fall</a:t>
                      </a:r>
                    </a:p>
                    <a:p>
                      <a:r>
                        <a:rPr lang="en-US" sz="2400" dirty="0">
                          <a:solidFill>
                            <a:schemeClr val="tx1"/>
                          </a:solidFill>
                        </a:rPr>
                        <a:t>90%</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9933"/>
                    </a:solidFill>
                  </a:tcPr>
                </a:tc>
                <a:extLst>
                  <a:ext uri="{0D108BD9-81ED-4DB2-BD59-A6C34878D82A}">
                    <a16:rowId xmlns:a16="http://schemas.microsoft.com/office/drawing/2014/main" val="10000"/>
                  </a:ext>
                </a:extLst>
              </a:tr>
              <a:tr h="1165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32°F</a:t>
                      </a:r>
                    </a:p>
                    <a:p>
                      <a:endParaRPr lang="en-US" sz="2400" dirty="0"/>
                    </a:p>
                  </a:txBody>
                  <a:tcPr marL="68580" marR="68580" marT="34290" marB="34290">
                    <a:lnR w="12700" cap="flat" cmpd="sng" algn="ctr">
                      <a:solidFill>
                        <a:schemeClr val="tx1"/>
                      </a:solidFill>
                      <a:prstDash val="solid"/>
                      <a:round/>
                      <a:headEnd type="none" w="med" len="med"/>
                      <a:tailEnd type="none" w="med" len="med"/>
                    </a:lnR>
                  </a:tcPr>
                </a:tc>
                <a:tc>
                  <a:txBody>
                    <a:bodyPr/>
                    <a:lstStyle/>
                    <a:p>
                      <a:endParaRPr lang="en-US" sz="2400" dirty="0">
                        <a:solidFill>
                          <a:srgbClr val="FF0000"/>
                        </a:solidFill>
                      </a:endParaRPr>
                    </a:p>
                    <a:p>
                      <a:r>
                        <a:rPr lang="en-US" sz="2400" dirty="0" smtClean="0">
                          <a:solidFill>
                            <a:srgbClr val="FF0000"/>
                          </a:solidFill>
                        </a:rPr>
                        <a:t>March</a:t>
                      </a:r>
                      <a:r>
                        <a:rPr lang="en-US" sz="2400" baseline="0" dirty="0" smtClean="0">
                          <a:solidFill>
                            <a:srgbClr val="FF0000"/>
                          </a:solidFill>
                        </a:rPr>
                        <a:t> 25</a:t>
                      </a:r>
                    </a:p>
                    <a:p>
                      <a:r>
                        <a:rPr lang="en-US" sz="1000" baseline="0" dirty="0" smtClean="0">
                          <a:solidFill>
                            <a:srgbClr val="FF0000"/>
                          </a:solidFill>
                        </a:rPr>
                        <a:t>9 out of 10 </a:t>
                      </a:r>
                      <a:r>
                        <a:rPr lang="en-US" sz="1000" baseline="0" dirty="0" err="1" smtClean="0">
                          <a:solidFill>
                            <a:srgbClr val="FF0000"/>
                          </a:solidFill>
                        </a:rPr>
                        <a:t>yr</a:t>
                      </a:r>
                      <a:r>
                        <a:rPr lang="en-US" sz="1000" baseline="0" dirty="0" smtClean="0">
                          <a:solidFill>
                            <a:srgbClr val="FF0000"/>
                          </a:solidFill>
                        </a:rPr>
                        <a:t> there WILL be a frost after this date</a:t>
                      </a:r>
                      <a:endParaRPr lang="en-US" sz="10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solidFill>
                      <a:srgbClr val="CCFF99"/>
                    </a:solidFill>
                  </a:tcPr>
                </a:tc>
                <a:tc>
                  <a:txBody>
                    <a:bodyPr/>
                    <a:lstStyle/>
                    <a:p>
                      <a:endParaRPr lang="en-US" sz="2400" dirty="0"/>
                    </a:p>
                    <a:p>
                      <a:r>
                        <a:rPr lang="en-US" sz="2400" dirty="0" smtClean="0"/>
                        <a:t>April</a:t>
                      </a:r>
                      <a:r>
                        <a:rPr lang="en-US" sz="2400" baseline="0" dirty="0" smtClean="0"/>
                        <a:t> 6</a:t>
                      </a:r>
                    </a:p>
                    <a:p>
                      <a:endParaRPr lang="en-US" sz="1000" dirty="0"/>
                    </a:p>
                  </a:txBody>
                  <a:tcPr marL="68580" marR="68580" marT="34290" marB="34290">
                    <a:solidFill>
                      <a:srgbClr val="CCFF99"/>
                    </a:solidFill>
                  </a:tcPr>
                </a:tc>
                <a:tc>
                  <a:txBody>
                    <a:bodyPr/>
                    <a:lstStyle/>
                    <a:p>
                      <a:endParaRPr lang="en-US" sz="2400" dirty="0">
                        <a:solidFill>
                          <a:srgbClr val="00B050"/>
                        </a:solidFill>
                      </a:endParaRPr>
                    </a:p>
                    <a:p>
                      <a:r>
                        <a:rPr lang="en-US" sz="2400" dirty="0" smtClean="0">
                          <a:solidFill>
                            <a:srgbClr val="00B050"/>
                          </a:solidFill>
                        </a:rPr>
                        <a:t>April</a:t>
                      </a:r>
                      <a:r>
                        <a:rPr lang="en-US" sz="2400" baseline="0" dirty="0" smtClean="0">
                          <a:solidFill>
                            <a:srgbClr val="00B050"/>
                          </a:solidFill>
                        </a:rPr>
                        <a:t> 19</a:t>
                      </a:r>
                    </a:p>
                    <a:p>
                      <a:r>
                        <a:rPr lang="en-US" sz="1000" baseline="0" dirty="0" smtClean="0">
                          <a:solidFill>
                            <a:srgbClr val="00B050"/>
                          </a:solidFill>
                        </a:rPr>
                        <a:t>1 out of 10 </a:t>
                      </a:r>
                      <a:r>
                        <a:rPr lang="en-US" sz="1000" baseline="0" dirty="0" err="1" smtClean="0">
                          <a:solidFill>
                            <a:srgbClr val="00B050"/>
                          </a:solidFill>
                        </a:rPr>
                        <a:t>yr</a:t>
                      </a:r>
                      <a:r>
                        <a:rPr lang="en-US" sz="1000" baseline="0" dirty="0" smtClean="0">
                          <a:solidFill>
                            <a:srgbClr val="00B050"/>
                          </a:solidFill>
                        </a:rPr>
                        <a:t> there WILL be a frost after this date</a:t>
                      </a:r>
                      <a:endParaRPr lang="en-US" sz="1000" dirty="0">
                        <a:solidFill>
                          <a:srgbClr val="00B050"/>
                        </a:solidFill>
                      </a:endParaRPr>
                    </a:p>
                  </a:txBody>
                  <a:tcPr marL="68580" marR="68580" marT="34290" marB="34290">
                    <a:lnR w="12700" cap="flat" cmpd="sng" algn="ctr">
                      <a:solidFill>
                        <a:schemeClr val="tx1"/>
                      </a:solidFill>
                      <a:prstDash val="solid"/>
                      <a:round/>
                      <a:headEnd type="none" w="med" len="med"/>
                      <a:tailEnd type="none" w="med" len="med"/>
                    </a:lnR>
                    <a:solidFill>
                      <a:srgbClr val="CCFF99"/>
                    </a:solidFill>
                  </a:tcPr>
                </a:tc>
                <a:tc>
                  <a:txBody>
                    <a:bodyPr/>
                    <a:lstStyle/>
                    <a:p>
                      <a:endParaRPr lang="en-US" sz="2400" dirty="0">
                        <a:solidFill>
                          <a:srgbClr val="00B050"/>
                        </a:solidFill>
                      </a:endParaRPr>
                    </a:p>
                    <a:p>
                      <a:r>
                        <a:rPr lang="en-US" sz="2400" dirty="0">
                          <a:solidFill>
                            <a:srgbClr val="00B050"/>
                          </a:solidFill>
                        </a:rPr>
                        <a:t>Oct. </a:t>
                      </a:r>
                      <a:r>
                        <a:rPr lang="en-US" sz="2400" dirty="0" smtClean="0">
                          <a:solidFill>
                            <a:srgbClr val="00B050"/>
                          </a:solidFill>
                        </a:rPr>
                        <a:t>9</a:t>
                      </a:r>
                    </a:p>
                    <a:p>
                      <a:r>
                        <a:rPr lang="en-US" sz="1000" dirty="0" smtClean="0">
                          <a:solidFill>
                            <a:srgbClr val="00B050"/>
                          </a:solidFill>
                        </a:rPr>
                        <a:t>1 out of 10 </a:t>
                      </a:r>
                      <a:r>
                        <a:rPr lang="en-US" sz="1000" dirty="0" err="1" smtClean="0">
                          <a:solidFill>
                            <a:srgbClr val="00B050"/>
                          </a:solidFill>
                        </a:rPr>
                        <a:t>yr</a:t>
                      </a:r>
                      <a:r>
                        <a:rPr lang="en-US" sz="1000" dirty="0" smtClean="0">
                          <a:solidFill>
                            <a:srgbClr val="00B050"/>
                          </a:solidFill>
                        </a:rPr>
                        <a:t> there WILL be a frost </a:t>
                      </a:r>
                      <a:r>
                        <a:rPr lang="en-US" sz="1000" dirty="0" err="1" smtClean="0">
                          <a:solidFill>
                            <a:srgbClr val="00B050"/>
                          </a:solidFill>
                        </a:rPr>
                        <a:t>b/f</a:t>
                      </a:r>
                      <a:r>
                        <a:rPr lang="en-US" sz="1000" dirty="0" smtClean="0">
                          <a:solidFill>
                            <a:srgbClr val="00B050"/>
                          </a:solidFill>
                        </a:rPr>
                        <a:t> this date</a:t>
                      </a:r>
                      <a:endParaRPr lang="en-US" sz="1000" dirty="0">
                        <a:solidFill>
                          <a:srgbClr val="00B050"/>
                        </a:solidFill>
                      </a:endParaRPr>
                    </a:p>
                  </a:txBody>
                  <a:tcPr marL="68580" marR="68580" marT="34290" marB="34290">
                    <a:lnL w="12700" cap="flat" cmpd="sng" algn="ctr">
                      <a:solidFill>
                        <a:schemeClr val="tx1"/>
                      </a:solidFill>
                      <a:prstDash val="solid"/>
                      <a:round/>
                      <a:headEnd type="none" w="med" len="med"/>
                      <a:tailEnd type="none" w="med" len="med"/>
                    </a:lnL>
                    <a:solidFill>
                      <a:srgbClr val="FF9933"/>
                    </a:solidFill>
                  </a:tcPr>
                </a:tc>
                <a:tc>
                  <a:txBody>
                    <a:bodyPr/>
                    <a:lstStyle/>
                    <a:p>
                      <a:endParaRPr lang="en-US" sz="2400" dirty="0"/>
                    </a:p>
                    <a:p>
                      <a:r>
                        <a:rPr lang="en-US" sz="2400" dirty="0"/>
                        <a:t>Oct. </a:t>
                      </a:r>
                      <a:r>
                        <a:rPr lang="en-US" sz="2400" dirty="0" smtClean="0"/>
                        <a:t>27</a:t>
                      </a:r>
                      <a:endParaRPr lang="en-US" sz="2400" dirty="0"/>
                    </a:p>
                  </a:txBody>
                  <a:tcPr marL="68580" marR="68580" marT="34290" marB="34290">
                    <a:solidFill>
                      <a:srgbClr val="FF9933"/>
                    </a:solidFill>
                  </a:tcPr>
                </a:tc>
                <a:tc>
                  <a:txBody>
                    <a:bodyPr/>
                    <a:lstStyle/>
                    <a:p>
                      <a:endParaRPr lang="en-US" sz="2400" dirty="0">
                        <a:solidFill>
                          <a:srgbClr val="FF0000"/>
                        </a:solidFill>
                      </a:endParaRPr>
                    </a:p>
                    <a:p>
                      <a:r>
                        <a:rPr lang="en-US" sz="2400" dirty="0">
                          <a:solidFill>
                            <a:srgbClr val="FF0000"/>
                          </a:solidFill>
                        </a:rPr>
                        <a:t>Nov. </a:t>
                      </a:r>
                      <a:r>
                        <a:rPr lang="en-US" sz="2400" dirty="0" smtClean="0">
                          <a:solidFill>
                            <a:srgbClr val="FF0000"/>
                          </a:solidFill>
                        </a:rPr>
                        <a:t>13</a:t>
                      </a:r>
                    </a:p>
                    <a:p>
                      <a:r>
                        <a:rPr lang="en-US" sz="1000" dirty="0" smtClean="0">
                          <a:solidFill>
                            <a:srgbClr val="FF0000"/>
                          </a:solidFill>
                        </a:rPr>
                        <a:t>9 out of 10 </a:t>
                      </a:r>
                      <a:r>
                        <a:rPr lang="en-US" sz="1000" dirty="0" err="1" smtClean="0">
                          <a:solidFill>
                            <a:srgbClr val="FF0000"/>
                          </a:solidFill>
                        </a:rPr>
                        <a:t>yr</a:t>
                      </a:r>
                      <a:r>
                        <a:rPr lang="en-US" sz="1000" dirty="0" smtClean="0">
                          <a:solidFill>
                            <a:srgbClr val="FF0000"/>
                          </a:solidFill>
                        </a:rPr>
                        <a:t> there WILL be a frost </a:t>
                      </a:r>
                      <a:r>
                        <a:rPr lang="en-US" sz="1000" dirty="0" err="1" smtClean="0">
                          <a:solidFill>
                            <a:srgbClr val="FF0000"/>
                          </a:solidFill>
                        </a:rPr>
                        <a:t>b/f</a:t>
                      </a:r>
                      <a:r>
                        <a:rPr lang="en-US" sz="1000" dirty="0" smtClean="0">
                          <a:solidFill>
                            <a:srgbClr val="FF0000"/>
                          </a:solidFill>
                        </a:rPr>
                        <a:t> this date</a:t>
                      </a:r>
                    </a:p>
                  </a:txBody>
                  <a:tcPr marL="68580" marR="68580" marT="34290" marB="34290">
                    <a:lnR w="12700" cap="flat" cmpd="sng" algn="ctr">
                      <a:solidFill>
                        <a:schemeClr val="tx1"/>
                      </a:solidFill>
                      <a:prstDash val="solid"/>
                      <a:round/>
                      <a:headEnd type="none" w="med" len="med"/>
                      <a:tailEnd type="none" w="med" len="med"/>
                    </a:lnR>
                    <a:solidFill>
                      <a:srgbClr val="FF9933"/>
                    </a:solidFill>
                  </a:tcPr>
                </a:tc>
                <a:extLst>
                  <a:ext uri="{0D108BD9-81ED-4DB2-BD59-A6C34878D82A}">
                    <a16:rowId xmlns:a16="http://schemas.microsoft.com/office/drawing/2014/main" val="10001"/>
                  </a:ext>
                </a:extLst>
              </a:tr>
              <a:tr h="11658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smtClean="0"/>
                        <a:t>36°F</a:t>
                      </a:r>
                    </a:p>
                    <a:p>
                      <a:endParaRPr lang="en-US" sz="2400" dirty="0"/>
                    </a:p>
                  </a:txBody>
                  <a:tcPr marL="68580" marR="68580" marT="34290" marB="34290">
                    <a:lnR w="12700" cap="flat" cmpd="sng" algn="ctr">
                      <a:solidFill>
                        <a:schemeClr val="tx1"/>
                      </a:solidFill>
                      <a:prstDash val="solid"/>
                      <a:round/>
                      <a:headEnd type="none" w="med" len="med"/>
                      <a:tailEnd type="none" w="med" len="med"/>
                    </a:lnR>
                  </a:tcPr>
                </a:tc>
                <a:tc>
                  <a:txBody>
                    <a:bodyPr/>
                    <a:lstStyle/>
                    <a:p>
                      <a:endParaRPr lang="en-US" sz="2400" dirty="0">
                        <a:solidFill>
                          <a:srgbClr val="FF0000"/>
                        </a:solidFill>
                      </a:endParaRPr>
                    </a:p>
                    <a:p>
                      <a:r>
                        <a:rPr lang="en-US" sz="2400" baseline="0" dirty="0" smtClean="0">
                          <a:solidFill>
                            <a:srgbClr val="FF0000"/>
                          </a:solidFill>
                        </a:rPr>
                        <a:t>April 2</a:t>
                      </a:r>
                    </a:p>
                    <a:p>
                      <a:r>
                        <a:rPr lang="en-US" sz="1000" baseline="0" dirty="0" smtClean="0">
                          <a:solidFill>
                            <a:srgbClr val="FF0000"/>
                          </a:solidFill>
                        </a:rPr>
                        <a:t>9 out of 10 </a:t>
                      </a:r>
                      <a:r>
                        <a:rPr lang="en-US" sz="1000" baseline="0" dirty="0" err="1" smtClean="0">
                          <a:solidFill>
                            <a:srgbClr val="FF0000"/>
                          </a:solidFill>
                        </a:rPr>
                        <a:t>yr</a:t>
                      </a:r>
                      <a:r>
                        <a:rPr lang="en-US" sz="1000" baseline="0" dirty="0" smtClean="0">
                          <a:solidFill>
                            <a:srgbClr val="FF0000"/>
                          </a:solidFill>
                        </a:rPr>
                        <a:t> there WILL be a frost after this date</a:t>
                      </a:r>
                      <a:endParaRPr lang="en-US" sz="1000" dirty="0">
                        <a:solidFill>
                          <a:srgbClr val="FF0000"/>
                        </a:solidFill>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CCFF99"/>
                    </a:solidFill>
                  </a:tcPr>
                </a:tc>
                <a:tc>
                  <a:txBody>
                    <a:bodyPr/>
                    <a:lstStyle/>
                    <a:p>
                      <a:endParaRPr lang="en-US" sz="2400" dirty="0"/>
                    </a:p>
                    <a:p>
                      <a:r>
                        <a:rPr lang="en-US" sz="2400" dirty="0" smtClean="0"/>
                        <a:t>April</a:t>
                      </a:r>
                      <a:r>
                        <a:rPr lang="en-US" sz="2400" baseline="0" dirty="0" smtClean="0"/>
                        <a:t> 17</a:t>
                      </a:r>
                    </a:p>
                  </a:txBody>
                  <a:tcPr marL="68580" marR="68580" marT="34290" marB="34290">
                    <a:lnB w="12700" cap="flat" cmpd="sng" algn="ctr">
                      <a:solidFill>
                        <a:schemeClr val="tx1"/>
                      </a:solidFill>
                      <a:prstDash val="solid"/>
                      <a:round/>
                      <a:headEnd type="none" w="med" len="med"/>
                      <a:tailEnd type="none" w="med" len="med"/>
                    </a:lnB>
                    <a:solidFill>
                      <a:srgbClr val="CCFF99"/>
                    </a:solidFill>
                  </a:tcPr>
                </a:tc>
                <a:tc>
                  <a:txBody>
                    <a:bodyPr/>
                    <a:lstStyle/>
                    <a:p>
                      <a:endParaRPr lang="en-US" sz="2400" dirty="0">
                        <a:solidFill>
                          <a:srgbClr val="00B050"/>
                        </a:solidFill>
                      </a:endParaRPr>
                    </a:p>
                    <a:p>
                      <a:r>
                        <a:rPr lang="en-US" sz="2400" baseline="0" dirty="0" smtClean="0">
                          <a:solidFill>
                            <a:srgbClr val="00B050"/>
                          </a:solidFill>
                        </a:rPr>
                        <a:t>May 1</a:t>
                      </a:r>
                    </a:p>
                    <a:p>
                      <a:r>
                        <a:rPr lang="en-US" sz="1000" baseline="0" dirty="0" smtClean="0">
                          <a:solidFill>
                            <a:srgbClr val="00B050"/>
                          </a:solidFill>
                        </a:rPr>
                        <a:t>1 out of 10 </a:t>
                      </a:r>
                      <a:r>
                        <a:rPr lang="en-US" sz="1000" baseline="0" dirty="0" err="1" smtClean="0">
                          <a:solidFill>
                            <a:srgbClr val="00B050"/>
                          </a:solidFill>
                        </a:rPr>
                        <a:t>yr</a:t>
                      </a:r>
                      <a:r>
                        <a:rPr lang="en-US" sz="1000" baseline="0" dirty="0" smtClean="0">
                          <a:solidFill>
                            <a:srgbClr val="00B050"/>
                          </a:solidFill>
                        </a:rPr>
                        <a:t> there WILL be a frost after this date</a:t>
                      </a:r>
                      <a:endParaRPr lang="en-US" sz="1000" dirty="0">
                        <a:solidFill>
                          <a:srgbClr val="00B050"/>
                        </a:solidFill>
                      </a:endParaRP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99"/>
                    </a:solidFill>
                  </a:tcPr>
                </a:tc>
                <a:tc>
                  <a:txBody>
                    <a:bodyPr/>
                    <a:lstStyle/>
                    <a:p>
                      <a:endParaRPr lang="en-US" sz="2400" dirty="0">
                        <a:solidFill>
                          <a:srgbClr val="00B050"/>
                        </a:solidFill>
                      </a:endParaRPr>
                    </a:p>
                    <a:p>
                      <a:r>
                        <a:rPr lang="en-US" sz="2400" dirty="0">
                          <a:solidFill>
                            <a:srgbClr val="00B050"/>
                          </a:solidFill>
                        </a:rPr>
                        <a:t>Oct. </a:t>
                      </a:r>
                      <a:r>
                        <a:rPr lang="en-US" sz="2400" dirty="0" smtClean="0">
                          <a:solidFill>
                            <a:srgbClr val="00B050"/>
                          </a:solidFill>
                        </a:rPr>
                        <a:t>1</a:t>
                      </a:r>
                    </a:p>
                    <a:p>
                      <a:r>
                        <a:rPr lang="en-US" sz="1000" dirty="0" smtClean="0">
                          <a:solidFill>
                            <a:srgbClr val="00B050"/>
                          </a:solidFill>
                        </a:rPr>
                        <a:t>1 out of 10 </a:t>
                      </a:r>
                      <a:r>
                        <a:rPr lang="en-US" sz="1000" dirty="0" err="1" smtClean="0">
                          <a:solidFill>
                            <a:srgbClr val="00B050"/>
                          </a:solidFill>
                        </a:rPr>
                        <a:t>yr</a:t>
                      </a:r>
                      <a:r>
                        <a:rPr lang="en-US" sz="1000" dirty="0" smtClean="0">
                          <a:solidFill>
                            <a:srgbClr val="00B050"/>
                          </a:solidFill>
                        </a:rPr>
                        <a:t> there WILL be a frost </a:t>
                      </a:r>
                      <a:r>
                        <a:rPr lang="en-US" sz="1000" dirty="0" err="1" smtClean="0">
                          <a:solidFill>
                            <a:srgbClr val="00B050"/>
                          </a:solidFill>
                        </a:rPr>
                        <a:t>b/f</a:t>
                      </a:r>
                      <a:r>
                        <a:rPr lang="en-US" sz="1000" dirty="0" smtClean="0">
                          <a:solidFill>
                            <a:srgbClr val="00B050"/>
                          </a:solidFill>
                        </a:rPr>
                        <a:t> this date</a:t>
                      </a:r>
                      <a:endParaRPr lang="en-US" sz="1000" dirty="0">
                        <a:solidFill>
                          <a:srgbClr val="00B050"/>
                        </a:solidFill>
                      </a:endParaRP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9933"/>
                    </a:solidFill>
                  </a:tcPr>
                </a:tc>
                <a:tc>
                  <a:txBody>
                    <a:bodyPr/>
                    <a:lstStyle/>
                    <a:p>
                      <a:endParaRPr lang="en-US" sz="2400" dirty="0"/>
                    </a:p>
                    <a:p>
                      <a:r>
                        <a:rPr lang="en-US" sz="2400" dirty="0"/>
                        <a:t>Oct. </a:t>
                      </a:r>
                      <a:r>
                        <a:rPr lang="en-US" sz="2400" dirty="0" smtClean="0"/>
                        <a:t>14</a:t>
                      </a:r>
                      <a:endParaRPr lang="en-US" sz="2400" dirty="0"/>
                    </a:p>
                  </a:txBody>
                  <a:tcPr marL="68580" marR="68580" marT="34290" marB="34290">
                    <a:lnB w="12700" cap="flat" cmpd="sng" algn="ctr">
                      <a:solidFill>
                        <a:schemeClr val="tx1"/>
                      </a:solidFill>
                      <a:prstDash val="solid"/>
                      <a:round/>
                      <a:headEnd type="none" w="med" len="med"/>
                      <a:tailEnd type="none" w="med" len="med"/>
                    </a:lnB>
                    <a:solidFill>
                      <a:srgbClr val="FF9933"/>
                    </a:solidFill>
                  </a:tcPr>
                </a:tc>
                <a:tc>
                  <a:txBody>
                    <a:bodyPr/>
                    <a:lstStyle/>
                    <a:p>
                      <a:endParaRPr lang="en-US" sz="2400" dirty="0" smtClean="0">
                        <a:solidFill>
                          <a:srgbClr val="FF0000"/>
                        </a:solidFill>
                      </a:endParaRPr>
                    </a:p>
                    <a:p>
                      <a:r>
                        <a:rPr lang="en-US" sz="2400" dirty="0" smtClean="0">
                          <a:solidFill>
                            <a:srgbClr val="FF0000"/>
                          </a:solidFill>
                        </a:rPr>
                        <a:t>Oct. 27</a:t>
                      </a:r>
                    </a:p>
                    <a:p>
                      <a:r>
                        <a:rPr lang="en-US" sz="1000" dirty="0" smtClean="0">
                          <a:solidFill>
                            <a:srgbClr val="FF0000"/>
                          </a:solidFill>
                        </a:rPr>
                        <a:t>9 out of 10 </a:t>
                      </a:r>
                      <a:r>
                        <a:rPr lang="en-US" sz="1000" dirty="0" err="1" smtClean="0">
                          <a:solidFill>
                            <a:srgbClr val="FF0000"/>
                          </a:solidFill>
                        </a:rPr>
                        <a:t>yr</a:t>
                      </a:r>
                      <a:r>
                        <a:rPr lang="en-US" sz="1000" dirty="0" smtClean="0">
                          <a:solidFill>
                            <a:srgbClr val="FF0000"/>
                          </a:solidFill>
                        </a:rPr>
                        <a:t> there WILL be a frost </a:t>
                      </a:r>
                      <a:r>
                        <a:rPr lang="en-US" sz="1000" dirty="0" err="1" smtClean="0">
                          <a:solidFill>
                            <a:srgbClr val="FF0000"/>
                          </a:solidFill>
                        </a:rPr>
                        <a:t>b/f</a:t>
                      </a:r>
                      <a:r>
                        <a:rPr lang="en-US" sz="1000" dirty="0" smtClean="0">
                          <a:solidFill>
                            <a:srgbClr val="FF0000"/>
                          </a:solidFill>
                        </a:rPr>
                        <a:t> this date</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3061023701"/>
                  </a:ext>
                </a:extLst>
              </a:tr>
            </a:tbl>
          </a:graphicData>
        </a:graphic>
      </p:graphicFrame>
      <p:sp>
        <p:nvSpPr>
          <p:cNvPr id="5" name="Rectangle 4"/>
          <p:cNvSpPr/>
          <p:nvPr/>
        </p:nvSpPr>
        <p:spPr>
          <a:xfrm>
            <a:off x="1066506" y="5059704"/>
            <a:ext cx="8495506" cy="369332"/>
          </a:xfrm>
          <a:prstGeom prst="rect">
            <a:avLst/>
          </a:prstGeom>
        </p:spPr>
        <p:txBody>
          <a:bodyPr wrap="square">
            <a:spAutoFit/>
          </a:bodyPr>
          <a:lstStyle/>
          <a:p>
            <a:r>
              <a:rPr lang="en-US" dirty="0">
                <a:hlinkClick r:id="rId5"/>
              </a:rPr>
              <a:t>https://ag.tennessee.edu/climate/Documents/Freeze_Dates_NCDC.pdf</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51287934"/>
      </p:ext>
    </p:extLst>
  </p:cSld>
  <p:clrMapOvr>
    <a:masterClrMapping/>
  </p:clrMapOvr>
  <mc:AlternateContent xmlns:mc="http://schemas.openxmlformats.org/markup-compatibility/2006" xmlns:p14="http://schemas.microsoft.com/office/powerpoint/2010/main">
    <mc:Choice Requires="p14">
      <p:transition spd="slow" p14:dur="2000" advTm="139562"/>
    </mc:Choice>
    <mc:Fallback xmlns="">
      <p:transition spd="slow" advTm="13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 Planting Dates</a:t>
            </a:r>
            <a:endParaRPr lang="en-US" dirty="0"/>
          </a:p>
        </p:txBody>
      </p:sp>
      <p:sp>
        <p:nvSpPr>
          <p:cNvPr id="3" name="Content Placeholder 2"/>
          <p:cNvSpPr>
            <a:spLocks noGrp="1"/>
          </p:cNvSpPr>
          <p:nvPr>
            <p:ph idx="1"/>
          </p:nvPr>
        </p:nvSpPr>
        <p:spPr>
          <a:xfrm>
            <a:off x="3831956" y="1305734"/>
            <a:ext cx="7599336" cy="4525963"/>
          </a:xfrm>
        </p:spPr>
        <p:txBody>
          <a:bodyPr>
            <a:normAutofit fontScale="92500" lnSpcReduction="20000"/>
          </a:bodyPr>
          <a:lstStyle/>
          <a:p>
            <a:pPr marL="0" indent="0">
              <a:buNone/>
            </a:pPr>
            <a:r>
              <a:rPr lang="en-US" dirty="0"/>
              <a:t>1. </a:t>
            </a:r>
            <a:r>
              <a:rPr lang="en-US" dirty="0" smtClean="0">
                <a:solidFill>
                  <a:srgbClr val="FF0000"/>
                </a:solidFill>
              </a:rPr>
              <a:t>90% </a:t>
            </a:r>
            <a:r>
              <a:rPr lang="en-US" dirty="0"/>
              <a:t>frost date is </a:t>
            </a:r>
            <a:r>
              <a:rPr lang="en-US" dirty="0" smtClean="0">
                <a:solidFill>
                  <a:srgbClr val="FF0000"/>
                </a:solidFill>
              </a:rPr>
              <a:t>October 9th</a:t>
            </a:r>
            <a:endParaRPr lang="en-US" dirty="0">
              <a:solidFill>
                <a:srgbClr val="FF0000"/>
              </a:solidFill>
              <a:cs typeface="Arial"/>
            </a:endParaRPr>
          </a:p>
          <a:p>
            <a:endParaRPr lang="en-US" dirty="0"/>
          </a:p>
          <a:p>
            <a:pPr marL="0" indent="0">
              <a:buNone/>
            </a:pPr>
            <a:r>
              <a:rPr lang="en-US" dirty="0"/>
              <a:t>2. Leaf Lettuce (we will assume it is grown from </a:t>
            </a:r>
            <a:r>
              <a:rPr lang="en-US" dirty="0" smtClean="0"/>
              <a:t>seed)= 35 </a:t>
            </a:r>
            <a:r>
              <a:rPr lang="en-US" dirty="0"/>
              <a:t>Days to Harvest</a:t>
            </a:r>
          </a:p>
          <a:p>
            <a:pPr marL="0" indent="0">
              <a:buNone/>
            </a:pPr>
            <a:endParaRPr lang="en-US" dirty="0"/>
          </a:p>
          <a:p>
            <a:pPr marL="0" indent="0">
              <a:buNone/>
            </a:pPr>
            <a:r>
              <a:rPr lang="en-US" dirty="0"/>
              <a:t>4. </a:t>
            </a:r>
            <a:r>
              <a:rPr lang="en-US" dirty="0" smtClean="0"/>
              <a:t>Fall</a:t>
            </a:r>
            <a:r>
              <a:rPr lang="en-US" dirty="0"/>
              <a:t> Planting: Count back </a:t>
            </a:r>
            <a:r>
              <a:rPr lang="en-US" dirty="0" smtClean="0">
                <a:solidFill>
                  <a:srgbClr val="FF0000"/>
                </a:solidFill>
              </a:rPr>
              <a:t>4-6</a:t>
            </a:r>
            <a:r>
              <a:rPr lang="en-US" dirty="0" smtClean="0"/>
              <a:t> </a:t>
            </a:r>
            <a:r>
              <a:rPr lang="en-US" dirty="0"/>
              <a:t>weeks from </a:t>
            </a:r>
            <a:r>
              <a:rPr lang="en-US" dirty="0" smtClean="0">
                <a:solidFill>
                  <a:srgbClr val="FF0000"/>
                </a:solidFill>
              </a:rPr>
              <a:t>Oct. 9th</a:t>
            </a:r>
            <a:endParaRPr lang="en-US" dirty="0">
              <a:solidFill>
                <a:srgbClr val="FF0000"/>
              </a:solidFill>
            </a:endParaRPr>
          </a:p>
          <a:p>
            <a:pPr marL="0" indent="0">
              <a:buNone/>
            </a:pPr>
            <a:endParaRPr lang="en-US" dirty="0"/>
          </a:p>
          <a:p>
            <a:pPr marL="0" indent="0">
              <a:buNone/>
            </a:pPr>
            <a:r>
              <a:rPr lang="en-US" dirty="0" smtClean="0"/>
              <a:t>-</a:t>
            </a:r>
            <a:r>
              <a:rPr lang="en-US" i="1" dirty="0" smtClean="0">
                <a:solidFill>
                  <a:srgbClr val="FF0000"/>
                </a:solidFill>
              </a:rPr>
              <a:t>Planting </a:t>
            </a:r>
            <a:r>
              <a:rPr lang="en-US" i="1" dirty="0">
                <a:solidFill>
                  <a:srgbClr val="FF0000"/>
                </a:solidFill>
              </a:rPr>
              <a:t>date </a:t>
            </a:r>
            <a:r>
              <a:rPr lang="en-US" i="1" dirty="0" smtClean="0">
                <a:solidFill>
                  <a:srgbClr val="FF0000"/>
                </a:solidFill>
              </a:rPr>
              <a:t>range= August 28</a:t>
            </a:r>
            <a:r>
              <a:rPr lang="en-US" i="1" baseline="30000" dirty="0" smtClean="0">
                <a:solidFill>
                  <a:srgbClr val="FF0000"/>
                </a:solidFill>
              </a:rPr>
              <a:t>th</a:t>
            </a:r>
            <a:r>
              <a:rPr lang="en-US" i="1" dirty="0" smtClean="0">
                <a:solidFill>
                  <a:srgbClr val="FF0000"/>
                </a:solidFill>
              </a:rPr>
              <a:t>- Sept. 11</a:t>
            </a:r>
            <a:r>
              <a:rPr lang="en-US" i="1" baseline="30000" dirty="0" smtClean="0">
                <a:solidFill>
                  <a:srgbClr val="FF0000"/>
                </a:solidFill>
              </a:rPr>
              <a:t>th</a:t>
            </a:r>
            <a:r>
              <a:rPr lang="en-US" i="1" dirty="0" smtClean="0">
                <a:solidFill>
                  <a:srgbClr val="FF0000"/>
                </a:solidFill>
              </a:rPr>
              <a:t> </a:t>
            </a:r>
            <a:endParaRPr lang="en-US" i="1" dirty="0">
              <a:solidFill>
                <a:srgbClr val="FF0000"/>
              </a:solidFill>
            </a:endParaRPr>
          </a:p>
          <a:p>
            <a:endParaRPr lang="en-US" dirty="0"/>
          </a:p>
        </p:txBody>
      </p:sp>
      <p:pic>
        <p:nvPicPr>
          <p:cNvPr id="5122" name="43F5E7E0-8692-4406-ABFB-2D20F5C93590" descr="43F5E7E0-8692-4406-ABFB-2D20F5C935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79441" y="1871408"/>
            <a:ext cx="4526044" cy="339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55875241"/>
      </p:ext>
    </p:extLst>
  </p:cSld>
  <p:clrMapOvr>
    <a:masterClrMapping/>
  </p:clrMapOvr>
  <mc:AlternateContent xmlns:mc="http://schemas.openxmlformats.org/markup-compatibility/2006" xmlns:p14="http://schemas.microsoft.com/office/powerpoint/2010/main">
    <mc:Choice Requires="p14">
      <p:transition spd="slow" p14:dur="2000" advTm="169210"/>
    </mc:Choice>
    <mc:Fallback xmlns="">
      <p:transition spd="slow" advTm="169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5"/>
          <a:stretch>
            <a:fillRect/>
          </a:stretch>
        </p:blipFill>
        <p:spPr>
          <a:xfrm>
            <a:off x="1582361" y="0"/>
            <a:ext cx="8747259" cy="670873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2255408"/>
      </p:ext>
    </p:extLst>
  </p:cSld>
  <p:clrMapOvr>
    <a:masterClrMapping/>
  </p:clrMapOvr>
  <mc:AlternateContent xmlns:mc="http://schemas.openxmlformats.org/markup-compatibility/2006" xmlns:p14="http://schemas.microsoft.com/office/powerpoint/2010/main">
    <mc:Choice Requires="p14">
      <p:transition spd="slow" p14:dur="2000" advTm="6469"/>
    </mc:Choice>
    <mc:Fallback xmlns="">
      <p:transition spd="slow" advTm="6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97238" y="336382"/>
            <a:ext cx="8400647" cy="631101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194869"/>
      </p:ext>
    </p:extLst>
  </p:cSld>
  <p:clrMapOvr>
    <a:masterClrMapping/>
  </p:clrMapOvr>
  <mc:AlternateContent xmlns:mc="http://schemas.openxmlformats.org/markup-compatibility/2006" xmlns:p14="http://schemas.microsoft.com/office/powerpoint/2010/main">
    <mc:Choice Requires="p14">
      <p:transition spd="slow" p14:dur="2000" advTm="23667"/>
    </mc:Choice>
    <mc:Fallback xmlns="">
      <p:transition spd="slow" advTm="23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67291" y="289601"/>
            <a:ext cx="8353102" cy="639775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5898861"/>
      </p:ext>
    </p:extLst>
  </p:cSld>
  <p:clrMapOvr>
    <a:masterClrMapping/>
  </p:clrMapOvr>
  <mc:AlternateContent xmlns:mc="http://schemas.openxmlformats.org/markup-compatibility/2006" xmlns:p14="http://schemas.microsoft.com/office/powerpoint/2010/main">
    <mc:Choice Requires="p14">
      <p:transition spd="slow" p14:dur="2000" advTm="40698"/>
    </mc:Choice>
    <mc:Fallback xmlns="">
      <p:transition spd="slow" advTm="4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TExtension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UTExtension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1171</Words>
  <Application>Microsoft Office PowerPoint</Application>
  <PresentationFormat>Widescreen</PresentationFormat>
  <Paragraphs>237</Paragraphs>
  <Slides>23</Slides>
  <Notes>23</Notes>
  <HiddenSlides>0</HiddenSlides>
  <MMClips>23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Calibri Light</vt:lpstr>
      <vt:lpstr>Times New Roman</vt:lpstr>
      <vt:lpstr>Office Theme</vt:lpstr>
      <vt:lpstr>UTExtensiontemplate</vt:lpstr>
      <vt:lpstr>7_UTExtensiontemplate</vt:lpstr>
      <vt:lpstr>Fall Gardening in the South Celeste Scott UT Extension Agent 2021</vt:lpstr>
      <vt:lpstr>UTHORT.COM</vt:lpstr>
      <vt:lpstr>Cool Season Spring Vs. Fall Planting</vt:lpstr>
      <vt:lpstr>Estimated Planting Dates</vt:lpstr>
      <vt:lpstr>Jackson Frost Date Averages</vt:lpstr>
      <vt:lpstr>Calculate Planting Dates</vt:lpstr>
      <vt:lpstr>PowerPoint Presentation</vt:lpstr>
      <vt:lpstr>PowerPoint Presentation</vt:lpstr>
      <vt:lpstr>PowerPoint Presentation</vt:lpstr>
      <vt:lpstr>PowerPoint Presentation</vt:lpstr>
      <vt:lpstr>Cool Season Crop Hardiness</vt:lpstr>
      <vt:lpstr>Cole Crops for the TN Vegetable Garden D59 Stems- Kohlrabi          Immature Flower Head- Broccoli/Cauliflower</vt:lpstr>
      <vt:lpstr>Cole Crops for the TN Vegetable Garden D59 Greens- Mustard,Turnip, Kale</vt:lpstr>
      <vt:lpstr>PowerPoint Presentation</vt:lpstr>
      <vt:lpstr>Leafy Crops for the TN Vegetable Garden D68 Lettuce &amp; Spinach</vt:lpstr>
      <vt:lpstr>Swiss Chard &amp; Arugula</vt:lpstr>
      <vt:lpstr>PowerPoint Presentation</vt:lpstr>
      <vt:lpstr>Root Crops for the TN Vegetable Garden D70</vt:lpstr>
      <vt:lpstr>PowerPoint Presentation</vt:lpstr>
      <vt:lpstr>Example Layout Dual Season 20’x40’</vt:lpstr>
      <vt:lpstr>Example Layout Fall 8’x4’</vt:lpstr>
      <vt:lpstr>PowerPoint Presentation</vt:lpstr>
      <vt:lpstr>PowerPoint Presentation</vt:lpstr>
    </vt:vector>
  </TitlesOfParts>
  <Company>University of Tennessee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Gardening in the South</dc:title>
  <dc:creator>Scott, Celeste</dc:creator>
  <cp:lastModifiedBy>Scott, Celeste</cp:lastModifiedBy>
  <cp:revision>27</cp:revision>
  <dcterms:created xsi:type="dcterms:W3CDTF">2021-08-09T14:45:11Z</dcterms:created>
  <dcterms:modified xsi:type="dcterms:W3CDTF">2021-08-19T17:30:42Z</dcterms:modified>
</cp:coreProperties>
</file>